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</p:sldIdLst>
  <p:sldSz cx="7556500" cy="10693400"/>
  <p:notesSz cx="75565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45" d="100"/>
          <a:sy n="145" d="100"/>
        </p:scale>
        <p:origin x="69" y="51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Sans Serif Collection"/>
                <a:cs typeface="Sans Serif Collection"/>
              </a:defRPr>
            </a:lvl1pPr>
          </a:lstStyle>
          <a:p>
            <a:pPr marL="3810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Sans Serif Collection"/>
                <a:cs typeface="Sans Serif Collection"/>
              </a:defRPr>
            </a:lvl1pPr>
          </a:lstStyle>
          <a:p>
            <a:pPr marL="3810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Sans Serif Collection"/>
                <a:cs typeface="Sans Serif Collection"/>
              </a:defRPr>
            </a:lvl1pPr>
          </a:lstStyle>
          <a:p>
            <a:pPr marL="3810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Sans Serif Collection"/>
                <a:cs typeface="Sans Serif Collection"/>
              </a:defRPr>
            </a:lvl1pPr>
          </a:lstStyle>
          <a:p>
            <a:pPr marL="3810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tx1"/>
                </a:solidFill>
                <a:latin typeface="Sans Serif Collection"/>
                <a:cs typeface="Sans Serif Collection"/>
              </a:defRPr>
            </a:lvl1pPr>
          </a:lstStyle>
          <a:p>
            <a:pPr marL="3810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702278" y="10190774"/>
            <a:ext cx="168275" cy="214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Sans Serif Collection"/>
                <a:cs typeface="Sans Serif Collection"/>
              </a:defRPr>
            </a:lvl1pPr>
          </a:lstStyle>
          <a:p>
            <a:pPr marL="3810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40788" y="1183291"/>
            <a:ext cx="3878579" cy="288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700" b="1" spc="90" dirty="0">
                <a:latin typeface="Noto Sans KR"/>
                <a:cs typeface="Noto Sans KR"/>
              </a:rPr>
              <a:t>버스전용차로</a:t>
            </a:r>
            <a:r>
              <a:rPr sz="1700" b="1" spc="95" dirty="0">
                <a:latin typeface="Noto Sans KR"/>
                <a:cs typeface="Noto Sans KR"/>
              </a:rPr>
              <a:t> </a:t>
            </a:r>
            <a:r>
              <a:rPr sz="1700" b="1" spc="60" dirty="0">
                <a:latin typeface="Noto Sans KR"/>
                <a:cs typeface="Noto Sans KR"/>
              </a:rPr>
              <a:t>포장</a:t>
            </a:r>
            <a:r>
              <a:rPr sz="1700" b="1" spc="95" dirty="0">
                <a:latin typeface="Noto Sans KR"/>
                <a:cs typeface="Noto Sans KR"/>
              </a:rPr>
              <a:t> </a:t>
            </a:r>
            <a:r>
              <a:rPr sz="1700" b="1" spc="60" dirty="0">
                <a:latin typeface="Noto Sans KR"/>
                <a:cs typeface="Noto Sans KR"/>
              </a:rPr>
              <a:t>공법</a:t>
            </a:r>
            <a:r>
              <a:rPr sz="1700" b="1" spc="100" dirty="0">
                <a:latin typeface="Noto Sans KR"/>
                <a:cs typeface="Noto Sans KR"/>
              </a:rPr>
              <a:t> </a:t>
            </a:r>
            <a:r>
              <a:rPr sz="1700" b="1" spc="60" dirty="0">
                <a:latin typeface="Noto Sans KR"/>
                <a:cs typeface="Noto Sans KR"/>
              </a:rPr>
              <a:t>비교</a:t>
            </a:r>
            <a:r>
              <a:rPr sz="1700" b="1" spc="95" dirty="0">
                <a:latin typeface="Noto Sans KR"/>
                <a:cs typeface="Noto Sans KR"/>
              </a:rPr>
              <a:t> </a:t>
            </a:r>
            <a:r>
              <a:rPr sz="1700" b="1" spc="60" dirty="0">
                <a:latin typeface="Noto Sans KR"/>
                <a:cs typeface="Noto Sans KR"/>
              </a:rPr>
              <a:t>분석</a:t>
            </a:r>
            <a:r>
              <a:rPr sz="1700" b="1" spc="95" dirty="0">
                <a:latin typeface="Noto Sans KR"/>
                <a:cs typeface="Noto Sans KR"/>
              </a:rPr>
              <a:t> </a:t>
            </a:r>
            <a:r>
              <a:rPr sz="1700" b="1" spc="50" dirty="0">
                <a:latin typeface="Noto Sans KR"/>
                <a:cs typeface="Noto Sans KR"/>
              </a:rPr>
              <a:t>보고서</a:t>
            </a:r>
            <a:endParaRPr sz="1700">
              <a:latin typeface="Noto Sans KR"/>
              <a:cs typeface="Noto Sans K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7301" y="1945676"/>
            <a:ext cx="6145530" cy="80595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600" dirty="0">
              <a:latin typeface="Noto Sans KR"/>
              <a:cs typeface="Noto Sans KR"/>
            </a:endParaRPr>
          </a:p>
          <a:p>
            <a:pPr marL="298450" indent="-286385">
              <a:lnSpc>
                <a:spcPct val="100000"/>
              </a:lnSpc>
              <a:spcBef>
                <a:spcPts val="5"/>
              </a:spcBef>
              <a:buFont typeface="Arial Black"/>
              <a:buAutoNum type="arabicPlain"/>
              <a:tabLst>
                <a:tab pos="298450" algn="l"/>
                <a:tab pos="299720" algn="l"/>
              </a:tabLst>
            </a:pPr>
            <a:r>
              <a:rPr sz="1400" b="1" spc="35" dirty="0">
                <a:latin typeface="Noto Sans KR"/>
                <a:cs typeface="Noto Sans KR"/>
              </a:rPr>
              <a:t>개요</a:t>
            </a:r>
            <a:endParaRPr sz="1400" dirty="0">
              <a:latin typeface="Noto Sans KR"/>
              <a:cs typeface="Noto Sans KR"/>
            </a:endParaRPr>
          </a:p>
          <a:p>
            <a:pPr marL="12700" marR="5080" algn="just">
              <a:lnSpc>
                <a:spcPct val="102600"/>
              </a:lnSpc>
              <a:spcBef>
                <a:spcPts val="1300"/>
              </a:spcBef>
            </a:pPr>
            <a:r>
              <a:rPr sz="1100" dirty="0">
                <a:latin typeface="Noto Sans KR"/>
                <a:cs typeface="Noto Sans KR"/>
              </a:rPr>
              <a:t>본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보고서는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중차량의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빈번한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통행과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정차</a:t>
            </a:r>
            <a:r>
              <a:rPr sz="1100" dirty="0">
                <a:latin typeface="Sans Serif Collection"/>
                <a:cs typeface="Sans Serif Collection"/>
              </a:rPr>
              <a:t>/</a:t>
            </a:r>
            <a:r>
              <a:rPr sz="1100" dirty="0">
                <a:latin typeface="Noto Sans KR"/>
                <a:cs typeface="Noto Sans KR"/>
              </a:rPr>
              <a:t>출발로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인해</a:t>
            </a:r>
            <a:r>
              <a:rPr sz="1100" spc="16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가혹한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환경에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노출되는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버스전용차로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및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spc="-25" dirty="0">
                <a:latin typeface="Noto Sans KR"/>
                <a:cs typeface="Noto Sans KR"/>
              </a:rPr>
              <a:t>버스 </a:t>
            </a:r>
            <a:r>
              <a:rPr sz="1100" dirty="0" err="1">
                <a:latin typeface="Noto Sans KR"/>
                <a:cs typeface="Noto Sans KR"/>
              </a:rPr>
              <a:t>정류장</a:t>
            </a:r>
            <a:r>
              <a:rPr sz="1100" spc="204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구간의</a:t>
            </a:r>
            <a:r>
              <a:rPr sz="1100" spc="21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포장</a:t>
            </a:r>
            <a:r>
              <a:rPr sz="1100" spc="204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공법을</a:t>
            </a:r>
            <a:r>
              <a:rPr sz="1100" spc="21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비교</a:t>
            </a:r>
            <a:r>
              <a:rPr sz="1100" spc="21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분석한</a:t>
            </a:r>
            <a:r>
              <a:rPr sz="1100" spc="204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자료입니다</a:t>
            </a:r>
            <a:r>
              <a:rPr sz="1100" dirty="0">
                <a:latin typeface="Sans Serif Collection"/>
                <a:cs typeface="Sans Serif Collection"/>
              </a:rPr>
              <a:t>.</a:t>
            </a:r>
            <a:r>
              <a:rPr sz="1100" spc="85" dirty="0">
                <a:latin typeface="Sans Serif Collection"/>
                <a:cs typeface="Sans Serif Collection"/>
              </a:rPr>
              <a:t> </a:t>
            </a:r>
            <a:r>
              <a:rPr sz="1100" dirty="0">
                <a:latin typeface="Noto Sans KR"/>
                <a:cs typeface="Noto Sans KR"/>
              </a:rPr>
              <a:t>기존에</a:t>
            </a:r>
            <a:r>
              <a:rPr sz="1100" spc="210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적용되던</a:t>
            </a:r>
            <a:r>
              <a:rPr sz="1100" spc="210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고강성</a:t>
            </a:r>
            <a:r>
              <a:rPr sz="1100" dirty="0">
                <a:latin typeface="Sans Serif Collection"/>
                <a:cs typeface="Sans Serif Collection"/>
              </a:rPr>
              <a:t>(</a:t>
            </a:r>
            <a:r>
              <a:rPr sz="1100" dirty="0">
                <a:latin typeface="Noto Sans KR"/>
                <a:cs typeface="Noto Sans KR"/>
              </a:rPr>
              <a:t>콘크리트</a:t>
            </a:r>
            <a:r>
              <a:rPr sz="1100" dirty="0">
                <a:latin typeface="Sans Serif Collection"/>
                <a:cs typeface="Sans Serif Collection"/>
              </a:rPr>
              <a:t>),</a:t>
            </a:r>
            <a:r>
              <a:rPr sz="1100" spc="85" dirty="0">
                <a:latin typeface="Sans Serif Collection"/>
                <a:cs typeface="Sans Serif Collection"/>
              </a:rPr>
              <a:t> </a:t>
            </a:r>
            <a:r>
              <a:rPr sz="1100" dirty="0">
                <a:latin typeface="Noto Sans KR"/>
                <a:cs typeface="Noto Sans KR"/>
              </a:rPr>
              <a:t>일반</a:t>
            </a:r>
            <a:r>
              <a:rPr sz="1100" spc="204" dirty="0">
                <a:latin typeface="Noto Sans KR"/>
                <a:cs typeface="Noto Sans KR"/>
              </a:rPr>
              <a:t> </a:t>
            </a:r>
            <a:r>
              <a:rPr sz="1100" spc="-25" dirty="0">
                <a:latin typeface="Noto Sans KR"/>
                <a:cs typeface="Noto Sans KR"/>
              </a:rPr>
              <a:t>아스 </a:t>
            </a:r>
            <a:r>
              <a:rPr sz="1100" dirty="0">
                <a:latin typeface="Noto Sans KR"/>
                <a:cs typeface="Noto Sans KR"/>
              </a:rPr>
              <a:t>팔트</a:t>
            </a:r>
            <a:r>
              <a:rPr sz="1100" dirty="0">
                <a:latin typeface="Sans Serif Collection"/>
                <a:cs typeface="Sans Serif Collection"/>
              </a:rPr>
              <a:t>,</a:t>
            </a:r>
            <a:r>
              <a:rPr sz="1100" spc="65" dirty="0">
                <a:latin typeface="Sans Serif Collection"/>
                <a:cs typeface="Sans Serif Collection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제강</a:t>
            </a:r>
            <a:r>
              <a:rPr sz="1100" spc="195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슬래그</a:t>
            </a:r>
            <a:r>
              <a:rPr sz="1100" spc="65" dirty="0">
                <a:latin typeface="Sans Serif Collection"/>
                <a:cs typeface="Sans Serif Collection"/>
              </a:rPr>
              <a:t> </a:t>
            </a:r>
            <a:r>
              <a:rPr sz="1100" dirty="0">
                <a:latin typeface="Noto Sans KR"/>
                <a:cs typeface="Noto Sans KR"/>
              </a:rPr>
              <a:t>공법과</a:t>
            </a:r>
            <a:r>
              <a:rPr sz="1100" spc="19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겨울철</a:t>
            </a:r>
            <a:r>
              <a:rPr sz="1100" spc="19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안전을</a:t>
            </a:r>
            <a:r>
              <a:rPr sz="1100" spc="195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위한</a:t>
            </a:r>
            <a:r>
              <a:rPr sz="1100" spc="200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윈터파브</a:t>
            </a:r>
            <a:r>
              <a:rPr sz="1100" dirty="0">
                <a:latin typeface="Sans Serif Collection"/>
                <a:cs typeface="Sans Serif Collection"/>
              </a:rPr>
              <a:t>(</a:t>
            </a:r>
            <a:r>
              <a:rPr sz="1100" dirty="0">
                <a:latin typeface="Noto Sans KR"/>
                <a:cs typeface="Noto Sans KR"/>
              </a:rPr>
              <a:t>결빙</a:t>
            </a:r>
            <a:r>
              <a:rPr sz="1100" spc="190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방지</a:t>
            </a:r>
            <a:r>
              <a:rPr sz="1100" dirty="0">
                <a:latin typeface="Sans Serif Collection"/>
                <a:cs typeface="Sans Serif Collection"/>
              </a:rPr>
              <a:t>)</a:t>
            </a:r>
            <a:r>
              <a:rPr sz="1100" spc="70" dirty="0">
                <a:latin typeface="Sans Serif Collection"/>
                <a:cs typeface="Sans Serif Collection"/>
              </a:rPr>
              <a:t> </a:t>
            </a:r>
            <a:r>
              <a:rPr sz="1100" dirty="0">
                <a:latin typeface="Noto Sans KR"/>
                <a:cs typeface="Noto Sans KR"/>
              </a:rPr>
              <a:t>공법의</a:t>
            </a:r>
            <a:r>
              <a:rPr sz="1100" spc="19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장단점을</a:t>
            </a:r>
            <a:r>
              <a:rPr sz="1100" spc="19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분석하여</a:t>
            </a:r>
            <a:r>
              <a:rPr sz="1100" spc="190" dirty="0">
                <a:latin typeface="Noto Sans KR"/>
                <a:cs typeface="Noto Sans KR"/>
              </a:rPr>
              <a:t> </a:t>
            </a:r>
            <a:r>
              <a:rPr sz="1100" spc="-50" dirty="0">
                <a:latin typeface="Noto Sans KR"/>
                <a:cs typeface="Noto Sans KR"/>
              </a:rPr>
              <a:t>최</a:t>
            </a:r>
            <a:r>
              <a:rPr sz="1100" dirty="0">
                <a:latin typeface="Noto Sans KR"/>
                <a:cs typeface="Noto Sans KR"/>
              </a:rPr>
              <a:t> 적의</a:t>
            </a:r>
            <a:r>
              <a:rPr sz="1100" spc="14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솔루션을</a:t>
            </a:r>
            <a:r>
              <a:rPr sz="1100" spc="145" dirty="0">
                <a:latin typeface="Noto Sans KR"/>
                <a:cs typeface="Noto Sans KR"/>
              </a:rPr>
              <a:t> </a:t>
            </a:r>
            <a:r>
              <a:rPr sz="1100" spc="-10" dirty="0" err="1">
                <a:latin typeface="Noto Sans KR"/>
                <a:cs typeface="Noto Sans KR"/>
              </a:rPr>
              <a:t>제안합니다</a:t>
            </a:r>
            <a:r>
              <a:rPr sz="1100" spc="-10" dirty="0">
                <a:latin typeface="Sans Serif Collection"/>
                <a:cs typeface="Sans Serif Collection"/>
              </a:rPr>
              <a:t>.</a:t>
            </a:r>
            <a:endParaRPr lang="en-US" sz="1100" spc="-10" dirty="0">
              <a:latin typeface="Sans Serif Collection"/>
              <a:cs typeface="Sans Serif Collection"/>
            </a:endParaRPr>
          </a:p>
          <a:p>
            <a:pPr marL="12700" marR="5080" algn="just">
              <a:lnSpc>
                <a:spcPct val="102600"/>
              </a:lnSpc>
              <a:spcBef>
                <a:spcPts val="1300"/>
              </a:spcBef>
            </a:pPr>
            <a:endParaRPr sz="1100" dirty="0">
              <a:latin typeface="Sans Serif Collection"/>
              <a:cs typeface="Sans Serif Collectio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50" dirty="0">
              <a:latin typeface="Sans Serif Collection"/>
              <a:cs typeface="Sans Serif Collection"/>
            </a:endParaRPr>
          </a:p>
          <a:p>
            <a:pPr marL="298450" indent="-286385">
              <a:lnSpc>
                <a:spcPct val="100000"/>
              </a:lnSpc>
              <a:spcBef>
                <a:spcPts val="5"/>
              </a:spcBef>
              <a:buFont typeface="Arial Black"/>
              <a:buAutoNum type="arabicPlain" startAt="2"/>
              <a:tabLst>
                <a:tab pos="298450" algn="l"/>
                <a:tab pos="299720" algn="l"/>
              </a:tabLst>
            </a:pPr>
            <a:r>
              <a:rPr sz="1400" b="1" spc="60" dirty="0">
                <a:latin typeface="Noto Sans KR"/>
                <a:cs typeface="Noto Sans KR"/>
              </a:rPr>
              <a:t>기존</a:t>
            </a:r>
            <a:r>
              <a:rPr sz="1400" b="1" spc="85" dirty="0">
                <a:latin typeface="Noto Sans KR"/>
                <a:cs typeface="Noto Sans KR"/>
              </a:rPr>
              <a:t> 버스전용차로</a:t>
            </a:r>
            <a:r>
              <a:rPr sz="1400" b="1" spc="90" dirty="0">
                <a:latin typeface="Noto Sans KR"/>
                <a:cs typeface="Noto Sans KR"/>
              </a:rPr>
              <a:t> </a:t>
            </a:r>
            <a:r>
              <a:rPr sz="1400" b="1" spc="60" dirty="0">
                <a:latin typeface="Noto Sans KR"/>
                <a:cs typeface="Noto Sans KR"/>
              </a:rPr>
              <a:t>포장</a:t>
            </a:r>
            <a:r>
              <a:rPr sz="1400" b="1" spc="90" dirty="0">
                <a:latin typeface="Noto Sans KR"/>
                <a:cs typeface="Noto Sans KR"/>
              </a:rPr>
              <a:t> </a:t>
            </a:r>
            <a:r>
              <a:rPr sz="1400" b="1" spc="60" dirty="0" err="1">
                <a:latin typeface="Noto Sans KR"/>
                <a:cs typeface="Noto Sans KR"/>
              </a:rPr>
              <a:t>공법</a:t>
            </a:r>
            <a:r>
              <a:rPr sz="1400" b="1" spc="90" dirty="0">
                <a:latin typeface="Noto Sans KR"/>
                <a:cs typeface="Noto Sans KR"/>
              </a:rPr>
              <a:t> </a:t>
            </a:r>
            <a:r>
              <a:rPr sz="1400" b="1" spc="35" dirty="0" err="1">
                <a:latin typeface="Noto Sans KR"/>
                <a:cs typeface="Noto Sans KR"/>
              </a:rPr>
              <a:t>분석</a:t>
            </a:r>
            <a:endParaRPr lang="en-US" sz="1400" b="1" spc="35" dirty="0">
              <a:latin typeface="Noto Sans KR"/>
              <a:cs typeface="Noto Sans KR"/>
            </a:endParaRPr>
          </a:p>
          <a:p>
            <a:pPr marL="12065" lvl="1">
              <a:lnSpc>
                <a:spcPct val="100000"/>
              </a:lnSpc>
              <a:spcBef>
                <a:spcPts val="1275"/>
              </a:spcBef>
              <a:tabLst>
                <a:tab pos="381000" algn="l"/>
                <a:tab pos="381635" algn="l"/>
              </a:tabLst>
            </a:pPr>
            <a:r>
              <a:rPr lang="en-US" altLang="ko-KR" sz="1400" spc="-90" dirty="0">
                <a:latin typeface="Arial Black"/>
                <a:cs typeface="Arial Black"/>
              </a:rPr>
              <a:t>2-1</a:t>
            </a:r>
            <a:r>
              <a:rPr lang="en-US" sz="1400" dirty="0">
                <a:latin typeface="Noto Sans KR"/>
                <a:cs typeface="Arial Black"/>
              </a:rPr>
              <a:t> </a:t>
            </a:r>
            <a:r>
              <a:rPr sz="1200" spc="-95" dirty="0">
                <a:latin typeface="Arial Black"/>
                <a:cs typeface="Arial Black"/>
              </a:rPr>
              <a:t> </a:t>
            </a:r>
            <a:r>
              <a:rPr sz="1200" b="1" dirty="0" err="1">
                <a:latin typeface="Noto Sans KR"/>
                <a:cs typeface="Noto Sans KR"/>
              </a:rPr>
              <a:t>고강성</a:t>
            </a:r>
            <a:r>
              <a:rPr lang="en-US" sz="1200" b="1" dirty="0">
                <a:latin typeface="Noto Sans KR"/>
                <a:cs typeface="Noto Sans KR"/>
              </a:rPr>
              <a:t> </a:t>
            </a:r>
            <a:r>
              <a:rPr lang="ko-KR" altLang="en-US" sz="1200" b="1" dirty="0">
                <a:latin typeface="Noto Sans KR"/>
                <a:cs typeface="Noto Sans KR"/>
              </a:rPr>
              <a:t>콘크리트</a:t>
            </a:r>
            <a:r>
              <a:rPr sz="1200" b="1" spc="105" dirty="0">
                <a:latin typeface="Noto Sans KR"/>
                <a:cs typeface="Noto Sans KR"/>
              </a:rPr>
              <a:t> </a:t>
            </a:r>
            <a:r>
              <a:rPr sz="1200" b="1" dirty="0">
                <a:latin typeface="Noto Sans KR"/>
                <a:cs typeface="Noto Sans KR"/>
              </a:rPr>
              <a:t>포장</a:t>
            </a:r>
            <a:r>
              <a:rPr sz="1200" b="1" spc="110" dirty="0">
                <a:latin typeface="Noto Sans KR"/>
                <a:cs typeface="Noto Sans KR"/>
              </a:rPr>
              <a:t> </a:t>
            </a:r>
            <a:r>
              <a:rPr sz="1200" spc="-70" dirty="0">
                <a:latin typeface="Arial Black"/>
                <a:cs typeface="Arial Black"/>
              </a:rPr>
              <a:t>(High-Stiffness</a:t>
            </a:r>
            <a:r>
              <a:rPr sz="1200" spc="-95" dirty="0">
                <a:latin typeface="Arial Black"/>
                <a:cs typeface="Arial Black"/>
              </a:rPr>
              <a:t> </a:t>
            </a:r>
            <a:r>
              <a:rPr sz="1200" spc="160" dirty="0">
                <a:latin typeface="Arial Black"/>
                <a:cs typeface="Arial Black"/>
              </a:rPr>
              <a:t>/</a:t>
            </a:r>
            <a:r>
              <a:rPr sz="1200" spc="-90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Concrete)</a:t>
            </a:r>
            <a:endParaRPr sz="12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100" dirty="0">
                <a:latin typeface="Noto Sans KR"/>
                <a:cs typeface="Noto Sans KR"/>
              </a:rPr>
              <a:t>시멘트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콘크리트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또는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반강성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포장을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사용하여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하중</a:t>
            </a:r>
            <a:r>
              <a:rPr sz="1100" spc="16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지지력을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극대화한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spc="-10" dirty="0">
                <a:latin typeface="Noto Sans KR"/>
                <a:cs typeface="Noto Sans KR"/>
              </a:rPr>
              <a:t>방식입니다</a:t>
            </a:r>
            <a:r>
              <a:rPr sz="1100" spc="-10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  <a:p>
            <a:pPr marL="358775" lvl="2" indent="-114300">
              <a:lnSpc>
                <a:spcPct val="100000"/>
              </a:lnSpc>
              <a:spcBef>
                <a:spcPts val="825"/>
              </a:spcBef>
              <a:buChar char="-"/>
              <a:tabLst>
                <a:tab pos="359410" algn="l"/>
              </a:tabLst>
            </a:pPr>
            <a:r>
              <a:rPr sz="1100" dirty="0" err="1">
                <a:latin typeface="Noto Sans KR"/>
                <a:cs typeface="Noto Sans KR"/>
              </a:rPr>
              <a:t>특징</a:t>
            </a:r>
            <a:r>
              <a:rPr sz="1100" dirty="0">
                <a:latin typeface="Sans Serif Collection"/>
                <a:cs typeface="Sans Serif Collection"/>
              </a:rPr>
              <a:t>:</a:t>
            </a:r>
            <a:r>
              <a:rPr sz="1100" spc="15" dirty="0">
                <a:latin typeface="Sans Serif Collection"/>
                <a:cs typeface="Sans Serif Collection"/>
              </a:rPr>
              <a:t> </a:t>
            </a:r>
            <a:r>
              <a:rPr sz="1100" dirty="0">
                <a:latin typeface="Noto Sans KR"/>
                <a:cs typeface="Noto Sans KR"/>
              </a:rPr>
              <a:t>강성이</a:t>
            </a:r>
            <a:r>
              <a:rPr sz="1100" spc="13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매우</a:t>
            </a:r>
            <a:r>
              <a:rPr sz="1100" spc="13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높아</a:t>
            </a:r>
            <a:r>
              <a:rPr sz="1100" spc="13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버스</a:t>
            </a:r>
            <a:r>
              <a:rPr sz="1100" spc="13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하중에</a:t>
            </a:r>
            <a:r>
              <a:rPr sz="1100" spc="13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의한</a:t>
            </a:r>
            <a:r>
              <a:rPr sz="1100" spc="13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소성변형</a:t>
            </a:r>
            <a:r>
              <a:rPr sz="1100" dirty="0">
                <a:latin typeface="Sans Serif Collection"/>
                <a:cs typeface="Sans Serif Collection"/>
              </a:rPr>
              <a:t>(</a:t>
            </a:r>
            <a:r>
              <a:rPr sz="1100" dirty="0">
                <a:latin typeface="Noto Sans KR"/>
                <a:cs typeface="Noto Sans KR"/>
              </a:rPr>
              <a:t>바퀴자국</a:t>
            </a:r>
            <a:r>
              <a:rPr sz="1100" spc="13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패임</a:t>
            </a:r>
            <a:r>
              <a:rPr sz="1100" dirty="0">
                <a:latin typeface="Sans Serif Collection"/>
                <a:cs typeface="Sans Serif Collection"/>
              </a:rPr>
              <a:t>)</a:t>
            </a:r>
            <a:r>
              <a:rPr sz="1100" dirty="0">
                <a:latin typeface="Noto Sans KR"/>
                <a:cs typeface="Noto Sans KR"/>
              </a:rPr>
              <a:t>이</a:t>
            </a:r>
            <a:r>
              <a:rPr sz="1100" spc="13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거의</a:t>
            </a:r>
            <a:r>
              <a:rPr sz="1100" spc="13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발생하지</a:t>
            </a:r>
            <a:r>
              <a:rPr sz="1100" spc="130" dirty="0">
                <a:latin typeface="Noto Sans KR"/>
                <a:cs typeface="Noto Sans KR"/>
              </a:rPr>
              <a:t> </a:t>
            </a:r>
            <a:r>
              <a:rPr sz="1100" spc="-25" dirty="0">
                <a:latin typeface="Noto Sans KR"/>
                <a:cs typeface="Noto Sans KR"/>
              </a:rPr>
              <a:t>않음</a:t>
            </a:r>
            <a:r>
              <a:rPr sz="1100" spc="-25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  <a:p>
            <a:pPr marL="358775" marR="5080" lvl="2" indent="-114300">
              <a:lnSpc>
                <a:spcPct val="102600"/>
              </a:lnSpc>
              <a:spcBef>
                <a:spcPts val="855"/>
              </a:spcBef>
              <a:buChar char="-"/>
              <a:tabLst>
                <a:tab pos="359410" algn="l"/>
              </a:tabLst>
            </a:pPr>
            <a:r>
              <a:rPr sz="1100" dirty="0" err="1">
                <a:latin typeface="Noto Sans KR"/>
                <a:cs typeface="Noto Sans KR"/>
              </a:rPr>
              <a:t>단점</a:t>
            </a:r>
            <a:r>
              <a:rPr sz="1100" dirty="0">
                <a:latin typeface="Sans Serif Collection"/>
                <a:cs typeface="Sans Serif Collection"/>
              </a:rPr>
              <a:t>:</a:t>
            </a:r>
            <a:r>
              <a:rPr sz="1100" spc="5" dirty="0">
                <a:latin typeface="Sans Serif Collection"/>
                <a:cs typeface="Sans Serif Collection"/>
              </a:rPr>
              <a:t> </a:t>
            </a:r>
            <a:r>
              <a:rPr sz="1100" dirty="0">
                <a:latin typeface="Noto Sans KR"/>
                <a:cs typeface="Noto Sans KR"/>
              </a:rPr>
              <a:t>양생</a:t>
            </a:r>
            <a:r>
              <a:rPr sz="1100" spc="114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기간이</a:t>
            </a:r>
            <a:r>
              <a:rPr sz="1100" spc="12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길어</a:t>
            </a:r>
            <a:r>
              <a:rPr sz="1100" spc="12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교통</a:t>
            </a:r>
            <a:r>
              <a:rPr sz="1100" spc="12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통제가</a:t>
            </a:r>
            <a:r>
              <a:rPr sz="1100" spc="12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어렵고</a:t>
            </a:r>
            <a:r>
              <a:rPr sz="1100" dirty="0">
                <a:latin typeface="Sans Serif Collection"/>
                <a:cs typeface="Sans Serif Collection"/>
              </a:rPr>
              <a:t>,</a:t>
            </a:r>
            <a:r>
              <a:rPr sz="1100" spc="5" dirty="0">
                <a:latin typeface="Sans Serif Collection"/>
                <a:cs typeface="Sans Serif Collection"/>
              </a:rPr>
              <a:t> </a:t>
            </a:r>
            <a:r>
              <a:rPr sz="1100" dirty="0">
                <a:latin typeface="Noto Sans KR"/>
                <a:cs typeface="Noto Sans KR"/>
              </a:rPr>
              <a:t>표면이</a:t>
            </a:r>
            <a:r>
              <a:rPr sz="1100" spc="12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미끄러우며</a:t>
            </a:r>
            <a:r>
              <a:rPr sz="1100" spc="12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소음이</a:t>
            </a:r>
            <a:r>
              <a:rPr sz="1100" spc="12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큼</a:t>
            </a:r>
            <a:r>
              <a:rPr sz="1100" dirty="0">
                <a:latin typeface="Sans Serif Collection"/>
                <a:cs typeface="Sans Serif Collection"/>
              </a:rPr>
              <a:t>.</a:t>
            </a:r>
            <a:r>
              <a:rPr sz="1100" spc="5" dirty="0">
                <a:latin typeface="Sans Serif Collection"/>
                <a:cs typeface="Sans Serif Collection"/>
              </a:rPr>
              <a:t> </a:t>
            </a:r>
            <a:r>
              <a:rPr sz="1100" dirty="0">
                <a:latin typeface="Noto Sans KR"/>
                <a:cs typeface="Noto Sans KR"/>
              </a:rPr>
              <a:t>겨울철</a:t>
            </a:r>
            <a:r>
              <a:rPr sz="1100" spc="12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제설제</a:t>
            </a:r>
            <a:r>
              <a:rPr sz="1100" spc="120" dirty="0">
                <a:latin typeface="Noto Sans KR"/>
                <a:cs typeface="Noto Sans KR"/>
              </a:rPr>
              <a:t> </a:t>
            </a:r>
            <a:r>
              <a:rPr sz="1100" spc="-25" dirty="0">
                <a:latin typeface="Noto Sans KR"/>
                <a:cs typeface="Noto Sans KR"/>
              </a:rPr>
              <a:t>사용 </a:t>
            </a:r>
            <a:r>
              <a:rPr sz="1100" dirty="0">
                <a:latin typeface="Noto Sans KR"/>
                <a:cs typeface="Noto Sans KR"/>
              </a:rPr>
              <a:t>시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표면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박리</a:t>
            </a:r>
            <a:r>
              <a:rPr sz="1100" dirty="0">
                <a:latin typeface="Sans Serif Collection"/>
                <a:cs typeface="Sans Serif Collection"/>
              </a:rPr>
              <a:t>(Pop-out)</a:t>
            </a:r>
            <a:r>
              <a:rPr sz="1100" spc="-30" dirty="0">
                <a:latin typeface="Sans Serif Collection"/>
                <a:cs typeface="Sans Serif Collection"/>
              </a:rPr>
              <a:t> </a:t>
            </a:r>
            <a:r>
              <a:rPr sz="1100" dirty="0">
                <a:latin typeface="Noto Sans KR"/>
                <a:cs typeface="Noto Sans KR"/>
              </a:rPr>
              <a:t>현상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발생</a:t>
            </a:r>
            <a:r>
              <a:rPr sz="1100" spc="75" dirty="0">
                <a:latin typeface="Noto Sans KR"/>
                <a:cs typeface="Noto Sans KR"/>
              </a:rPr>
              <a:t> </a:t>
            </a:r>
            <a:r>
              <a:rPr sz="1100" spc="-25" dirty="0" err="1">
                <a:latin typeface="Noto Sans KR"/>
                <a:cs typeface="Noto Sans KR"/>
              </a:rPr>
              <a:t>우려</a:t>
            </a:r>
            <a:r>
              <a:rPr sz="1100" spc="-25" dirty="0">
                <a:latin typeface="Sans Serif Collection"/>
                <a:cs typeface="Sans Serif Collection"/>
              </a:rPr>
              <a:t>.</a:t>
            </a:r>
            <a:endParaRPr lang="en-US" sz="1100" spc="-25" dirty="0">
              <a:latin typeface="Sans Serif Collection"/>
              <a:cs typeface="Sans Serif Collection"/>
            </a:endParaRPr>
          </a:p>
          <a:p>
            <a:pPr marL="358775" marR="5080" lvl="2" indent="-114300">
              <a:lnSpc>
                <a:spcPct val="102600"/>
              </a:lnSpc>
              <a:spcBef>
                <a:spcPts val="855"/>
              </a:spcBef>
              <a:buChar char="-"/>
              <a:tabLst>
                <a:tab pos="359410" algn="l"/>
              </a:tabLst>
            </a:pPr>
            <a:endParaRPr sz="1100" dirty="0">
              <a:latin typeface="Sans Serif Collection"/>
              <a:cs typeface="Sans Serif Collection"/>
            </a:endParaRPr>
          </a:p>
          <a:p>
            <a:pPr lvl="2">
              <a:lnSpc>
                <a:spcPct val="100000"/>
              </a:lnSpc>
              <a:spcBef>
                <a:spcPts val="5"/>
              </a:spcBef>
              <a:buFont typeface="Sans Serif Collection"/>
              <a:buChar char="-"/>
            </a:pPr>
            <a:endParaRPr lang="ko-KR" altLang="en-US" sz="550" dirty="0">
              <a:latin typeface="Sans Serif Collection"/>
              <a:cs typeface="Sans Serif Collection"/>
            </a:endParaRPr>
          </a:p>
          <a:p>
            <a:pPr marL="12065" lvl="1">
              <a:lnSpc>
                <a:spcPct val="100000"/>
              </a:lnSpc>
              <a:spcBef>
                <a:spcPts val="5"/>
              </a:spcBef>
              <a:tabLst>
                <a:tab pos="381000" algn="l"/>
                <a:tab pos="381635" algn="l"/>
              </a:tabLst>
            </a:pPr>
            <a:r>
              <a:rPr lang="en-US" altLang="ko-KR" sz="1200" spc="-90" dirty="0">
                <a:latin typeface="Arial Black"/>
                <a:cs typeface="Arial Black"/>
              </a:rPr>
              <a:t>2-2  </a:t>
            </a:r>
            <a:r>
              <a:rPr sz="1200" b="1" dirty="0" err="1">
                <a:latin typeface="Noto Sans KR"/>
                <a:cs typeface="Noto Sans KR"/>
              </a:rPr>
              <a:t>일반</a:t>
            </a:r>
            <a:r>
              <a:rPr sz="1200" b="1" spc="120" dirty="0">
                <a:latin typeface="Noto Sans KR"/>
                <a:cs typeface="Noto Sans KR"/>
              </a:rPr>
              <a:t> </a:t>
            </a:r>
            <a:r>
              <a:rPr sz="1200" b="1" dirty="0">
                <a:latin typeface="Noto Sans KR"/>
                <a:cs typeface="Noto Sans KR"/>
              </a:rPr>
              <a:t>아스팔트</a:t>
            </a:r>
            <a:r>
              <a:rPr sz="1200" b="1" spc="114" dirty="0">
                <a:latin typeface="Noto Sans KR"/>
                <a:cs typeface="Noto Sans KR"/>
              </a:rPr>
              <a:t> </a:t>
            </a:r>
            <a:r>
              <a:rPr sz="1200" b="1" dirty="0">
                <a:latin typeface="Noto Sans KR"/>
                <a:cs typeface="Noto Sans KR"/>
              </a:rPr>
              <a:t>포장</a:t>
            </a:r>
            <a:r>
              <a:rPr sz="1200" b="1" spc="120" dirty="0">
                <a:latin typeface="Noto Sans KR"/>
                <a:cs typeface="Noto Sans KR"/>
              </a:rPr>
              <a:t> </a:t>
            </a:r>
            <a:r>
              <a:rPr sz="1200" spc="-75" dirty="0">
                <a:latin typeface="Arial Black"/>
                <a:cs typeface="Arial Black"/>
              </a:rPr>
              <a:t>(General</a:t>
            </a:r>
            <a:r>
              <a:rPr sz="1200" spc="-80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Asphalt)</a:t>
            </a:r>
            <a:endParaRPr sz="12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100" dirty="0">
                <a:latin typeface="Noto Sans KR"/>
                <a:cs typeface="Noto Sans KR"/>
              </a:rPr>
              <a:t>가장</a:t>
            </a:r>
            <a:r>
              <a:rPr sz="1100" spc="14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보편적인</a:t>
            </a:r>
            <a:r>
              <a:rPr sz="1100" spc="14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포장</a:t>
            </a:r>
            <a:r>
              <a:rPr sz="1100" spc="14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방식으로</a:t>
            </a:r>
            <a:r>
              <a:rPr sz="1100" spc="14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초기</a:t>
            </a:r>
            <a:r>
              <a:rPr sz="1100" spc="14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시공비가</a:t>
            </a:r>
            <a:r>
              <a:rPr sz="1100" spc="145" dirty="0">
                <a:latin typeface="Noto Sans KR"/>
                <a:cs typeface="Noto Sans KR"/>
              </a:rPr>
              <a:t> </a:t>
            </a:r>
            <a:r>
              <a:rPr sz="1100" spc="-10" dirty="0">
                <a:latin typeface="Noto Sans KR"/>
                <a:cs typeface="Noto Sans KR"/>
              </a:rPr>
              <a:t>저렴합니다</a:t>
            </a:r>
            <a:r>
              <a:rPr sz="1100" spc="-10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  <a:p>
            <a:pPr marL="358775" lvl="2" indent="-114300">
              <a:lnSpc>
                <a:spcPct val="100000"/>
              </a:lnSpc>
              <a:spcBef>
                <a:spcPts val="830"/>
              </a:spcBef>
              <a:buChar char="-"/>
              <a:tabLst>
                <a:tab pos="359410" algn="l"/>
              </a:tabLst>
            </a:pPr>
            <a:r>
              <a:rPr sz="1100" dirty="0" err="1">
                <a:latin typeface="Noto Sans KR"/>
                <a:cs typeface="Noto Sans KR"/>
              </a:rPr>
              <a:t>특징</a:t>
            </a:r>
            <a:r>
              <a:rPr sz="1100" dirty="0">
                <a:latin typeface="Sans Serif Collection"/>
                <a:cs typeface="Sans Serif Collection"/>
              </a:rPr>
              <a:t>:</a:t>
            </a:r>
            <a:r>
              <a:rPr sz="1100" spc="35" dirty="0">
                <a:latin typeface="Sans Serif Collection"/>
                <a:cs typeface="Sans Serif Collection"/>
              </a:rPr>
              <a:t> </a:t>
            </a:r>
            <a:r>
              <a:rPr sz="1100" dirty="0">
                <a:latin typeface="Noto Sans KR"/>
                <a:cs typeface="Noto Sans KR"/>
              </a:rPr>
              <a:t>시공이</a:t>
            </a:r>
            <a:r>
              <a:rPr sz="1100" spc="15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간편하고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주행성이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spc="-20" dirty="0">
                <a:latin typeface="Noto Sans KR"/>
                <a:cs typeface="Noto Sans KR"/>
              </a:rPr>
              <a:t>우수함</a:t>
            </a:r>
            <a:r>
              <a:rPr sz="1100" spc="-20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  <a:p>
            <a:pPr marL="358775" marR="5080" lvl="2" indent="-114300">
              <a:lnSpc>
                <a:spcPct val="102600"/>
              </a:lnSpc>
              <a:spcBef>
                <a:spcPts val="855"/>
              </a:spcBef>
              <a:buChar char="-"/>
              <a:tabLst>
                <a:tab pos="359410" algn="l"/>
              </a:tabLst>
            </a:pPr>
            <a:r>
              <a:rPr sz="1100" dirty="0" err="1">
                <a:latin typeface="Noto Sans KR"/>
                <a:cs typeface="Noto Sans KR"/>
              </a:rPr>
              <a:t>단점</a:t>
            </a:r>
            <a:r>
              <a:rPr sz="1100" dirty="0">
                <a:latin typeface="Sans Serif Collection"/>
                <a:cs typeface="Sans Serif Collection"/>
              </a:rPr>
              <a:t>:</a:t>
            </a:r>
            <a:r>
              <a:rPr sz="1100" spc="50" dirty="0">
                <a:latin typeface="Sans Serif Collection"/>
                <a:cs typeface="Sans Serif Collection"/>
              </a:rPr>
              <a:t> </a:t>
            </a:r>
            <a:r>
              <a:rPr sz="1100" dirty="0">
                <a:latin typeface="Noto Sans KR"/>
                <a:cs typeface="Noto Sans KR"/>
              </a:rPr>
              <a:t>여름철</a:t>
            </a:r>
            <a:r>
              <a:rPr sz="1100" spc="17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고온과</a:t>
            </a:r>
            <a:r>
              <a:rPr sz="1100" spc="16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버스</a:t>
            </a:r>
            <a:r>
              <a:rPr sz="1100" spc="170" dirty="0">
                <a:latin typeface="Noto Sans KR"/>
                <a:cs typeface="Noto Sans KR"/>
              </a:rPr>
              <a:t> </a:t>
            </a:r>
            <a:r>
              <a:rPr sz="1100" spc="50" dirty="0">
                <a:latin typeface="Noto Sans KR"/>
                <a:cs typeface="Noto Sans KR"/>
              </a:rPr>
              <a:t>중량으로</a:t>
            </a:r>
            <a:r>
              <a:rPr sz="1100" spc="170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인해</a:t>
            </a:r>
            <a:r>
              <a:rPr sz="1100" spc="170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소성변형</a:t>
            </a:r>
            <a:r>
              <a:rPr sz="1100" dirty="0">
                <a:latin typeface="Sans Serif Collection"/>
                <a:cs typeface="Sans Serif Collection"/>
              </a:rPr>
              <a:t>(Rutting)</a:t>
            </a:r>
            <a:r>
              <a:rPr sz="1100" dirty="0">
                <a:latin typeface="Noto Sans KR"/>
                <a:cs typeface="Noto Sans KR"/>
              </a:rPr>
              <a:t>이</a:t>
            </a:r>
            <a:r>
              <a:rPr sz="1100" spc="165" dirty="0">
                <a:latin typeface="Noto Sans KR"/>
                <a:cs typeface="Noto Sans KR"/>
              </a:rPr>
              <a:t> </a:t>
            </a:r>
            <a:r>
              <a:rPr sz="1100" spc="50" dirty="0">
                <a:latin typeface="Noto Sans KR"/>
                <a:cs typeface="Noto Sans KR"/>
              </a:rPr>
              <a:t>심각하게</a:t>
            </a:r>
            <a:r>
              <a:rPr sz="1100" spc="170" dirty="0">
                <a:latin typeface="Noto Sans KR"/>
                <a:cs typeface="Noto Sans KR"/>
              </a:rPr>
              <a:t> </a:t>
            </a:r>
            <a:r>
              <a:rPr sz="1100" spc="50" dirty="0">
                <a:latin typeface="Noto Sans KR"/>
                <a:cs typeface="Noto Sans KR"/>
              </a:rPr>
              <a:t>발생하여</a:t>
            </a:r>
            <a:r>
              <a:rPr sz="1100" spc="165" dirty="0">
                <a:latin typeface="Noto Sans KR"/>
                <a:cs typeface="Noto Sans KR"/>
              </a:rPr>
              <a:t> </a:t>
            </a:r>
            <a:r>
              <a:rPr sz="1100" spc="-25" dirty="0">
                <a:latin typeface="Noto Sans KR"/>
                <a:cs typeface="Noto Sans KR"/>
              </a:rPr>
              <a:t>잦은 </a:t>
            </a:r>
            <a:r>
              <a:rPr sz="1100" dirty="0">
                <a:latin typeface="Noto Sans KR"/>
                <a:cs typeface="Noto Sans KR"/>
              </a:rPr>
              <a:t>보수</a:t>
            </a:r>
            <a:r>
              <a:rPr sz="1100" spc="17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공사가</a:t>
            </a:r>
            <a:r>
              <a:rPr sz="1100" spc="17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필요함</a:t>
            </a:r>
            <a:r>
              <a:rPr sz="1100" dirty="0">
                <a:latin typeface="Sans Serif Collection"/>
                <a:cs typeface="Sans Serif Collection"/>
              </a:rPr>
              <a:t>.</a:t>
            </a:r>
            <a:r>
              <a:rPr sz="1100" spc="50" dirty="0">
                <a:latin typeface="Sans Serif Collection"/>
                <a:cs typeface="Sans Serif Collection"/>
              </a:rPr>
              <a:t> </a:t>
            </a:r>
            <a:r>
              <a:rPr sz="1100" dirty="0">
                <a:latin typeface="Noto Sans KR"/>
                <a:cs typeface="Noto Sans KR"/>
              </a:rPr>
              <a:t>블랙아이스에</a:t>
            </a:r>
            <a:r>
              <a:rPr sz="1100" spc="175" dirty="0">
                <a:latin typeface="Noto Sans KR"/>
                <a:cs typeface="Noto Sans KR"/>
              </a:rPr>
              <a:t> </a:t>
            </a:r>
            <a:r>
              <a:rPr sz="1100" spc="-20" dirty="0" err="1">
                <a:latin typeface="Noto Sans KR"/>
                <a:cs typeface="Noto Sans KR"/>
              </a:rPr>
              <a:t>무방비</a:t>
            </a:r>
            <a:r>
              <a:rPr sz="1100" spc="-20" dirty="0">
                <a:latin typeface="Sans Serif Collection"/>
                <a:cs typeface="Sans Serif Collection"/>
              </a:rPr>
              <a:t>.</a:t>
            </a:r>
            <a:endParaRPr lang="en-US" sz="1100" spc="-20" dirty="0">
              <a:latin typeface="Sans Serif Collection"/>
              <a:cs typeface="Sans Serif Collection"/>
            </a:endParaRPr>
          </a:p>
          <a:p>
            <a:pPr marL="358775" marR="5080" lvl="2" indent="-114300">
              <a:lnSpc>
                <a:spcPct val="102600"/>
              </a:lnSpc>
              <a:spcBef>
                <a:spcPts val="855"/>
              </a:spcBef>
              <a:buChar char="-"/>
              <a:tabLst>
                <a:tab pos="359410" algn="l"/>
              </a:tabLst>
            </a:pPr>
            <a:endParaRPr sz="1100" dirty="0">
              <a:latin typeface="Sans Serif Collection"/>
              <a:cs typeface="Sans Serif Collection"/>
            </a:endParaRPr>
          </a:p>
          <a:p>
            <a:pPr lvl="2">
              <a:lnSpc>
                <a:spcPct val="100000"/>
              </a:lnSpc>
              <a:spcBef>
                <a:spcPts val="5"/>
              </a:spcBef>
              <a:buFont typeface="Sans Serif Collection"/>
              <a:buChar char="-"/>
            </a:pPr>
            <a:endParaRPr sz="550" dirty="0">
              <a:latin typeface="Sans Serif Collection"/>
              <a:cs typeface="Sans Serif Collection"/>
            </a:endParaRPr>
          </a:p>
          <a:p>
            <a:pPr marL="12065" lvl="1">
              <a:lnSpc>
                <a:spcPct val="100000"/>
              </a:lnSpc>
              <a:tabLst>
                <a:tab pos="381000" algn="l"/>
                <a:tab pos="381635" algn="l"/>
              </a:tabLst>
            </a:pPr>
            <a:r>
              <a:rPr lang="en-US" altLang="ko-KR" sz="1200" spc="-90" dirty="0">
                <a:latin typeface="Arial Black"/>
                <a:cs typeface="Arial Black"/>
              </a:rPr>
              <a:t>2-3  </a:t>
            </a:r>
            <a:r>
              <a:rPr sz="1200" b="1" dirty="0" err="1">
                <a:latin typeface="Noto Sans KR"/>
                <a:cs typeface="Noto Sans KR"/>
              </a:rPr>
              <a:t>제강</a:t>
            </a:r>
            <a:r>
              <a:rPr sz="1200" b="1" spc="110" dirty="0">
                <a:latin typeface="Noto Sans KR"/>
                <a:cs typeface="Noto Sans KR"/>
              </a:rPr>
              <a:t> </a:t>
            </a:r>
            <a:r>
              <a:rPr sz="1200" b="1" dirty="0">
                <a:latin typeface="Noto Sans KR"/>
                <a:cs typeface="Noto Sans KR"/>
              </a:rPr>
              <a:t>슬래그</a:t>
            </a:r>
            <a:r>
              <a:rPr sz="1200" b="1" spc="114" dirty="0">
                <a:latin typeface="Noto Sans KR"/>
                <a:cs typeface="Noto Sans KR"/>
              </a:rPr>
              <a:t> </a:t>
            </a:r>
            <a:r>
              <a:rPr sz="1200" b="1" dirty="0">
                <a:latin typeface="Noto Sans KR"/>
                <a:cs typeface="Noto Sans KR"/>
              </a:rPr>
              <a:t>아스콘</a:t>
            </a:r>
            <a:r>
              <a:rPr sz="1200" b="1" spc="114" dirty="0">
                <a:latin typeface="Noto Sans KR"/>
                <a:cs typeface="Noto Sans KR"/>
              </a:rPr>
              <a:t> </a:t>
            </a:r>
            <a:r>
              <a:rPr sz="1200" spc="-100" dirty="0">
                <a:latin typeface="Arial Black"/>
                <a:cs typeface="Arial Black"/>
              </a:rPr>
              <a:t>(Steel</a:t>
            </a:r>
            <a:r>
              <a:rPr sz="1200" spc="-85" dirty="0">
                <a:latin typeface="Arial Black"/>
                <a:cs typeface="Arial Black"/>
              </a:rPr>
              <a:t> </a:t>
            </a:r>
            <a:r>
              <a:rPr sz="1200" spc="-100" dirty="0">
                <a:latin typeface="Arial Black"/>
                <a:cs typeface="Arial Black"/>
              </a:rPr>
              <a:t>Slag</a:t>
            </a:r>
            <a:r>
              <a:rPr sz="1200" spc="-85" dirty="0">
                <a:latin typeface="Arial Black"/>
                <a:cs typeface="Arial Black"/>
              </a:rPr>
              <a:t> </a:t>
            </a:r>
            <a:r>
              <a:rPr sz="1200" spc="-10" dirty="0">
                <a:latin typeface="Arial Black"/>
                <a:cs typeface="Arial Black"/>
              </a:rPr>
              <a:t>Asphalt)</a:t>
            </a:r>
            <a:endParaRPr sz="12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100" dirty="0">
                <a:latin typeface="Noto Sans KR"/>
                <a:cs typeface="Noto Sans KR"/>
              </a:rPr>
              <a:t>천연</a:t>
            </a:r>
            <a:r>
              <a:rPr sz="1100" spc="14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골재</a:t>
            </a:r>
            <a:r>
              <a:rPr sz="1100" spc="14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대신</a:t>
            </a:r>
            <a:r>
              <a:rPr sz="1100" spc="14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제철소</a:t>
            </a:r>
            <a:r>
              <a:rPr sz="1100" spc="14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부산물인</a:t>
            </a:r>
            <a:r>
              <a:rPr sz="1100" spc="14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제강</a:t>
            </a:r>
            <a:r>
              <a:rPr sz="1100" spc="14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슬래그를</a:t>
            </a:r>
            <a:r>
              <a:rPr sz="1100" spc="14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골재로</a:t>
            </a:r>
            <a:r>
              <a:rPr sz="1100" spc="14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활용한</a:t>
            </a:r>
            <a:r>
              <a:rPr sz="1100" spc="14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친환경</a:t>
            </a:r>
            <a:r>
              <a:rPr sz="1100" spc="14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고내구성</a:t>
            </a:r>
            <a:r>
              <a:rPr sz="1100" spc="140" dirty="0">
                <a:latin typeface="Noto Sans KR"/>
                <a:cs typeface="Noto Sans KR"/>
              </a:rPr>
              <a:t> </a:t>
            </a:r>
            <a:r>
              <a:rPr sz="1100" spc="-10" dirty="0">
                <a:latin typeface="Noto Sans KR"/>
                <a:cs typeface="Noto Sans KR"/>
              </a:rPr>
              <a:t>포장입니다</a:t>
            </a:r>
            <a:r>
              <a:rPr sz="1100" spc="-10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  <a:p>
            <a:pPr marL="358775" lvl="2" indent="-114300">
              <a:lnSpc>
                <a:spcPct val="100000"/>
              </a:lnSpc>
              <a:spcBef>
                <a:spcPts val="825"/>
              </a:spcBef>
              <a:buChar char="-"/>
              <a:tabLst>
                <a:tab pos="359410" algn="l"/>
              </a:tabLst>
            </a:pPr>
            <a:r>
              <a:rPr sz="1100" dirty="0" err="1">
                <a:latin typeface="Noto Sans KR"/>
                <a:cs typeface="Noto Sans KR"/>
              </a:rPr>
              <a:t>특징</a:t>
            </a:r>
            <a:r>
              <a:rPr sz="1100" dirty="0">
                <a:latin typeface="Sans Serif Collection"/>
                <a:cs typeface="Sans Serif Collection"/>
              </a:rPr>
              <a:t>:</a:t>
            </a:r>
            <a:r>
              <a:rPr sz="1100" spc="15" dirty="0">
                <a:latin typeface="Sans Serif Collection"/>
                <a:cs typeface="Sans Serif Collection"/>
              </a:rPr>
              <a:t> </a:t>
            </a:r>
            <a:r>
              <a:rPr sz="1100" dirty="0">
                <a:latin typeface="Noto Sans KR"/>
                <a:cs typeface="Noto Sans KR"/>
              </a:rPr>
              <a:t>골재</a:t>
            </a:r>
            <a:r>
              <a:rPr sz="1100" spc="12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자체의</a:t>
            </a:r>
            <a:r>
              <a:rPr sz="1100" spc="13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강도가</a:t>
            </a:r>
            <a:r>
              <a:rPr sz="1100" spc="13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매우</a:t>
            </a:r>
            <a:r>
              <a:rPr sz="1100" spc="13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높아</a:t>
            </a:r>
            <a:r>
              <a:rPr sz="1100" spc="13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일반</a:t>
            </a:r>
            <a:r>
              <a:rPr sz="1100" spc="12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아스팔트</a:t>
            </a:r>
            <a:r>
              <a:rPr sz="1100" spc="13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대비</a:t>
            </a:r>
            <a:r>
              <a:rPr sz="1100" spc="13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소성변형</a:t>
            </a:r>
            <a:r>
              <a:rPr sz="1100" spc="13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저항성이</a:t>
            </a:r>
            <a:r>
              <a:rPr sz="1100" spc="13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우수함</a:t>
            </a:r>
            <a:r>
              <a:rPr sz="1100" dirty="0">
                <a:latin typeface="Sans Serif Collection"/>
                <a:cs typeface="Sans Serif Collection"/>
              </a:rPr>
              <a:t>(</a:t>
            </a:r>
            <a:r>
              <a:rPr sz="1100" dirty="0">
                <a:latin typeface="Noto Sans KR"/>
                <a:cs typeface="Noto Sans KR"/>
              </a:rPr>
              <a:t>약</a:t>
            </a:r>
            <a:r>
              <a:rPr sz="1100" spc="130" dirty="0">
                <a:latin typeface="Noto Sans KR"/>
                <a:cs typeface="Noto Sans KR"/>
              </a:rPr>
              <a:t> </a:t>
            </a:r>
            <a:r>
              <a:rPr sz="1100" spc="-10" dirty="0">
                <a:latin typeface="Sans Serif Collection"/>
                <a:cs typeface="Sans Serif Collection"/>
              </a:rPr>
              <a:t>1.5</a:t>
            </a:r>
            <a:r>
              <a:rPr sz="1100" spc="-10" dirty="0">
                <a:latin typeface="Noto Sans KR"/>
                <a:cs typeface="Noto Sans KR"/>
              </a:rPr>
              <a:t>배</a:t>
            </a:r>
            <a:r>
              <a:rPr sz="1100" spc="-10" dirty="0">
                <a:latin typeface="Sans Serif Collection"/>
                <a:cs typeface="Sans Serif Collection"/>
              </a:rPr>
              <a:t>).</a:t>
            </a:r>
            <a:endParaRPr sz="1100" dirty="0">
              <a:latin typeface="Sans Serif Collection"/>
              <a:cs typeface="Sans Serif Collection"/>
            </a:endParaRPr>
          </a:p>
          <a:p>
            <a:pPr marL="358775" marR="5080" lvl="2" indent="-114300">
              <a:lnSpc>
                <a:spcPct val="102600"/>
              </a:lnSpc>
              <a:spcBef>
                <a:spcPts val="855"/>
              </a:spcBef>
              <a:buChar char="-"/>
              <a:tabLst>
                <a:tab pos="359410" algn="l"/>
              </a:tabLst>
            </a:pPr>
            <a:r>
              <a:rPr sz="1100" dirty="0" err="1">
                <a:latin typeface="Noto Sans KR"/>
                <a:cs typeface="Noto Sans KR"/>
              </a:rPr>
              <a:t>단점</a:t>
            </a:r>
            <a:r>
              <a:rPr sz="1100" dirty="0">
                <a:latin typeface="Sans Serif Collection"/>
                <a:cs typeface="Sans Serif Collection"/>
              </a:rPr>
              <a:t>:</a:t>
            </a:r>
            <a:r>
              <a:rPr sz="1100" spc="-5" dirty="0">
                <a:latin typeface="Sans Serif Collection"/>
                <a:cs typeface="Sans Serif Collection"/>
              </a:rPr>
              <a:t> </a:t>
            </a:r>
            <a:r>
              <a:rPr sz="1100" dirty="0">
                <a:latin typeface="Noto Sans KR"/>
                <a:cs typeface="Noto Sans KR"/>
              </a:rPr>
              <a:t>일반</a:t>
            </a:r>
            <a:r>
              <a:rPr sz="1100" spc="11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골재</a:t>
            </a:r>
            <a:r>
              <a:rPr sz="1100" spc="114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대비</a:t>
            </a:r>
            <a:r>
              <a:rPr sz="1100" spc="11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재료비가</a:t>
            </a:r>
            <a:r>
              <a:rPr sz="1100" spc="114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상승할</a:t>
            </a:r>
            <a:r>
              <a:rPr sz="1100" spc="11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수</a:t>
            </a:r>
            <a:r>
              <a:rPr sz="1100" spc="11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있으며</a:t>
            </a:r>
            <a:r>
              <a:rPr sz="1100" dirty="0">
                <a:latin typeface="Sans Serif Collection"/>
                <a:cs typeface="Sans Serif Collection"/>
              </a:rPr>
              <a:t>, </a:t>
            </a:r>
            <a:r>
              <a:rPr sz="1100" dirty="0" err="1">
                <a:latin typeface="Noto Sans KR"/>
                <a:cs typeface="Noto Sans KR"/>
              </a:rPr>
              <a:t>여전히</a:t>
            </a:r>
            <a:r>
              <a:rPr sz="1100" spc="110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겨울철</a:t>
            </a:r>
            <a:r>
              <a:rPr sz="1100" spc="114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결빙</a:t>
            </a:r>
            <a:r>
              <a:rPr sz="1100" spc="11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문제에</a:t>
            </a:r>
            <a:r>
              <a:rPr sz="1100" spc="11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대한</a:t>
            </a:r>
            <a:r>
              <a:rPr sz="1100" spc="114" dirty="0">
                <a:latin typeface="Noto Sans KR"/>
                <a:cs typeface="Noto Sans KR"/>
              </a:rPr>
              <a:t> </a:t>
            </a:r>
            <a:r>
              <a:rPr sz="1100" spc="-20" dirty="0">
                <a:latin typeface="Noto Sans KR"/>
                <a:cs typeface="Noto Sans KR"/>
              </a:rPr>
              <a:t>해결책은 </a:t>
            </a:r>
            <a:r>
              <a:rPr sz="1100" spc="-20" dirty="0" err="1">
                <a:latin typeface="Noto Sans KR"/>
                <a:cs typeface="Noto Sans KR"/>
              </a:rPr>
              <a:t>아님</a:t>
            </a:r>
            <a:r>
              <a:rPr sz="1100" spc="-20" dirty="0">
                <a:latin typeface="Sans Serif Collection"/>
                <a:cs typeface="Sans Serif Collection"/>
              </a:rPr>
              <a:t>.</a:t>
            </a:r>
            <a:endParaRPr lang="en-US" sz="1100" spc="-20" dirty="0">
              <a:latin typeface="Sans Serif Collection"/>
              <a:cs typeface="Sans Serif Collection"/>
            </a:endParaRPr>
          </a:p>
          <a:p>
            <a:pPr marL="358775" marR="5080" lvl="2" indent="-114300">
              <a:lnSpc>
                <a:spcPct val="102600"/>
              </a:lnSpc>
              <a:spcBef>
                <a:spcPts val="855"/>
              </a:spcBef>
              <a:buChar char="-"/>
              <a:tabLst>
                <a:tab pos="359410" algn="l"/>
              </a:tabLst>
            </a:pPr>
            <a:endParaRPr sz="1100" dirty="0">
              <a:latin typeface="Sans Serif Collection"/>
              <a:cs typeface="Sans Serif Collection"/>
            </a:endParaRPr>
          </a:p>
          <a:p>
            <a:pPr lvl="2">
              <a:lnSpc>
                <a:spcPct val="100000"/>
              </a:lnSpc>
              <a:spcBef>
                <a:spcPts val="15"/>
              </a:spcBef>
              <a:buFont typeface="Sans Serif Collection"/>
              <a:buChar char="-"/>
            </a:pPr>
            <a:endParaRPr sz="650" dirty="0">
              <a:latin typeface="Sans Serif Collection"/>
              <a:cs typeface="Sans Serif Collection"/>
            </a:endParaRPr>
          </a:p>
          <a:p>
            <a:pPr marL="12065">
              <a:lnSpc>
                <a:spcPct val="100000"/>
              </a:lnSpc>
              <a:tabLst>
                <a:tab pos="298450" algn="l"/>
                <a:tab pos="299720" algn="l"/>
              </a:tabLst>
            </a:pPr>
            <a:r>
              <a:rPr lang="en-US" sz="1400" b="1" spc="80" dirty="0">
                <a:latin typeface="Noto Sans KR"/>
                <a:cs typeface="Noto Sans KR"/>
              </a:rPr>
              <a:t>3   </a:t>
            </a:r>
            <a:r>
              <a:rPr sz="1400" b="1" spc="80" dirty="0" err="1">
                <a:latin typeface="Noto Sans KR"/>
                <a:cs typeface="Noto Sans KR"/>
              </a:rPr>
              <a:t>윈터파브</a:t>
            </a:r>
            <a:r>
              <a:rPr sz="1400" b="1" spc="114" dirty="0">
                <a:latin typeface="Noto Sans KR"/>
                <a:cs typeface="Noto Sans KR"/>
              </a:rPr>
              <a:t> </a:t>
            </a:r>
            <a:r>
              <a:rPr sz="1400" dirty="0">
                <a:latin typeface="Arial Black"/>
                <a:cs typeface="Arial Black"/>
              </a:rPr>
              <a:t>(</a:t>
            </a:r>
            <a:r>
              <a:rPr sz="1400" b="1" dirty="0">
                <a:latin typeface="Noto Sans KR"/>
                <a:cs typeface="Noto Sans KR"/>
              </a:rPr>
              <a:t>결빙</a:t>
            </a:r>
            <a:r>
              <a:rPr sz="1400" b="1" spc="120" dirty="0">
                <a:latin typeface="Noto Sans KR"/>
                <a:cs typeface="Noto Sans KR"/>
              </a:rPr>
              <a:t> </a:t>
            </a:r>
            <a:r>
              <a:rPr sz="1400" b="1" dirty="0">
                <a:latin typeface="Noto Sans KR"/>
                <a:cs typeface="Noto Sans KR"/>
              </a:rPr>
              <a:t>방지</a:t>
            </a:r>
            <a:r>
              <a:rPr sz="1400" dirty="0">
                <a:latin typeface="Arial Black"/>
                <a:cs typeface="Arial Black"/>
              </a:rPr>
              <a:t>)</a:t>
            </a:r>
            <a:r>
              <a:rPr sz="1400" spc="-114" dirty="0">
                <a:latin typeface="Arial Black"/>
                <a:cs typeface="Arial Black"/>
              </a:rPr>
              <a:t> </a:t>
            </a:r>
            <a:r>
              <a:rPr sz="1400" b="1" spc="60" dirty="0">
                <a:latin typeface="Noto Sans KR"/>
                <a:cs typeface="Noto Sans KR"/>
              </a:rPr>
              <a:t>포장</a:t>
            </a:r>
            <a:r>
              <a:rPr sz="1400" b="1" spc="120" dirty="0">
                <a:latin typeface="Noto Sans KR"/>
                <a:cs typeface="Noto Sans KR"/>
              </a:rPr>
              <a:t> </a:t>
            </a:r>
            <a:r>
              <a:rPr sz="1400" b="1" spc="50" dirty="0">
                <a:latin typeface="Noto Sans KR"/>
                <a:cs typeface="Noto Sans KR"/>
              </a:rPr>
              <a:t>솔루션</a:t>
            </a:r>
            <a:endParaRPr sz="1400" dirty="0">
              <a:latin typeface="Noto Sans KR"/>
              <a:cs typeface="Noto Sans KR"/>
            </a:endParaRPr>
          </a:p>
          <a:p>
            <a:pPr marL="12700">
              <a:lnSpc>
                <a:spcPct val="100000"/>
              </a:lnSpc>
              <a:spcBef>
                <a:spcPts val="1335"/>
              </a:spcBef>
            </a:pPr>
            <a:r>
              <a:rPr sz="1100" dirty="0">
                <a:latin typeface="Noto Sans KR"/>
                <a:cs typeface="Noto Sans KR"/>
              </a:rPr>
              <a:t>기존</a:t>
            </a:r>
            <a:r>
              <a:rPr sz="1100" spc="15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고내구성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아스콘</a:t>
            </a:r>
            <a:r>
              <a:rPr sz="1100" dirty="0">
                <a:latin typeface="Sans Serif Collection"/>
                <a:cs typeface="Sans Serif Collection"/>
              </a:rPr>
              <a:t>(</a:t>
            </a:r>
            <a:r>
              <a:rPr sz="1100" dirty="0">
                <a:latin typeface="Noto Sans KR"/>
                <a:cs typeface="Noto Sans KR"/>
              </a:rPr>
              <a:t>개질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아스팔트</a:t>
            </a:r>
            <a:r>
              <a:rPr sz="1100" spc="15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등</a:t>
            </a:r>
            <a:r>
              <a:rPr sz="1100" dirty="0">
                <a:latin typeface="Sans Serif Collection"/>
                <a:cs typeface="Sans Serif Collection"/>
              </a:rPr>
              <a:t>)</a:t>
            </a:r>
            <a:r>
              <a:rPr sz="1100" dirty="0">
                <a:latin typeface="Noto Sans KR"/>
                <a:cs typeface="Noto Sans KR"/>
              </a:rPr>
              <a:t>에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윈터파브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첨가제를</a:t>
            </a:r>
            <a:r>
              <a:rPr sz="1100" spc="15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혼합하여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시공하는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spc="-10" dirty="0">
                <a:latin typeface="Noto Sans KR"/>
                <a:cs typeface="Noto Sans KR"/>
              </a:rPr>
              <a:t>방식입니다</a:t>
            </a:r>
            <a:r>
              <a:rPr sz="1100" spc="-10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  <a:p>
            <a:pPr marL="358775" lvl="2" indent="-114300">
              <a:lnSpc>
                <a:spcPct val="100000"/>
              </a:lnSpc>
              <a:spcBef>
                <a:spcPts val="830"/>
              </a:spcBef>
              <a:buChar char="-"/>
              <a:tabLst>
                <a:tab pos="359410" algn="l"/>
              </a:tabLst>
            </a:pPr>
            <a:r>
              <a:rPr sz="1100" dirty="0" err="1">
                <a:latin typeface="Noto Sans KR"/>
                <a:cs typeface="Noto Sans KR"/>
              </a:rPr>
              <a:t>구조적</a:t>
            </a:r>
            <a:r>
              <a:rPr sz="1100" spc="105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안정성</a:t>
            </a:r>
            <a:r>
              <a:rPr sz="1100" dirty="0">
                <a:latin typeface="Sans Serif Collection"/>
                <a:cs typeface="Sans Serif Collection"/>
              </a:rPr>
              <a:t>:</a:t>
            </a:r>
            <a:r>
              <a:rPr sz="1100" spc="-5" dirty="0">
                <a:latin typeface="Sans Serif Collection"/>
                <a:cs typeface="Sans Serif Collection"/>
              </a:rPr>
              <a:t> </a:t>
            </a:r>
            <a:r>
              <a:rPr sz="1100" dirty="0">
                <a:latin typeface="Sans Serif Collection"/>
                <a:cs typeface="Sans Serif Collection"/>
              </a:rPr>
              <a:t>PSMA(</a:t>
            </a:r>
            <a:r>
              <a:rPr sz="1100" dirty="0">
                <a:latin typeface="Noto Sans KR"/>
                <a:cs typeface="Noto Sans KR"/>
              </a:rPr>
              <a:t>개질</a:t>
            </a:r>
            <a:r>
              <a:rPr sz="1100" dirty="0">
                <a:latin typeface="Sans Serif Collection"/>
                <a:cs typeface="Sans Serif Collection"/>
              </a:rPr>
              <a:t>) </a:t>
            </a:r>
            <a:r>
              <a:rPr sz="1100" dirty="0">
                <a:latin typeface="Noto Sans KR"/>
                <a:cs typeface="Noto Sans KR"/>
              </a:rPr>
              <a:t>등</a:t>
            </a:r>
            <a:r>
              <a:rPr sz="1100" spc="10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고내구성</a:t>
            </a:r>
            <a:r>
              <a:rPr sz="1100" spc="11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배합</a:t>
            </a:r>
            <a:r>
              <a:rPr sz="1100" spc="10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설계</a:t>
            </a:r>
            <a:r>
              <a:rPr sz="1100" spc="11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적용</a:t>
            </a:r>
            <a:r>
              <a:rPr sz="1100" spc="10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시</a:t>
            </a:r>
            <a:r>
              <a:rPr sz="1100" spc="11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버스</a:t>
            </a:r>
            <a:r>
              <a:rPr sz="1100" spc="10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하중을</a:t>
            </a:r>
            <a:r>
              <a:rPr sz="1100" spc="11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충분히</a:t>
            </a:r>
            <a:r>
              <a:rPr sz="1100" spc="105" dirty="0">
                <a:latin typeface="Noto Sans KR"/>
                <a:cs typeface="Noto Sans KR"/>
              </a:rPr>
              <a:t> </a:t>
            </a:r>
            <a:r>
              <a:rPr sz="1100" spc="-25" dirty="0">
                <a:latin typeface="Noto Sans KR"/>
                <a:cs typeface="Noto Sans KR"/>
              </a:rPr>
              <a:t>견딤</a:t>
            </a:r>
            <a:r>
              <a:rPr sz="1100" spc="-25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  <a:p>
            <a:pPr marL="358775" marR="5080" lvl="2" indent="-114300">
              <a:lnSpc>
                <a:spcPct val="102600"/>
              </a:lnSpc>
              <a:spcBef>
                <a:spcPts val="855"/>
              </a:spcBef>
              <a:buChar char="-"/>
              <a:tabLst>
                <a:tab pos="359410" algn="l"/>
              </a:tabLst>
            </a:pPr>
            <a:r>
              <a:rPr sz="1100" dirty="0" err="1">
                <a:latin typeface="Noto Sans KR"/>
                <a:cs typeface="Noto Sans KR"/>
              </a:rPr>
              <a:t>겨울철</a:t>
            </a:r>
            <a:r>
              <a:rPr sz="1100" spc="180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안전성</a:t>
            </a:r>
            <a:r>
              <a:rPr sz="1100" dirty="0">
                <a:latin typeface="Sans Serif Collection"/>
                <a:cs typeface="Sans Serif Collection"/>
              </a:rPr>
              <a:t>:</a:t>
            </a:r>
            <a:r>
              <a:rPr sz="1100" spc="55" dirty="0">
                <a:latin typeface="Sans Serif Collection"/>
                <a:cs typeface="Sans Serif Collection"/>
              </a:rPr>
              <a:t> </a:t>
            </a:r>
            <a:r>
              <a:rPr sz="1100" dirty="0">
                <a:latin typeface="Noto Sans KR"/>
                <a:cs typeface="Noto Sans KR"/>
              </a:rPr>
              <a:t>자체적인</a:t>
            </a:r>
            <a:r>
              <a:rPr sz="1100" spc="18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융설</a:t>
            </a:r>
            <a:r>
              <a:rPr sz="1100" dirty="0">
                <a:latin typeface="Sans Serif Collection"/>
                <a:cs typeface="Sans Serif Collection"/>
              </a:rPr>
              <a:t>(Self-</a:t>
            </a:r>
            <a:r>
              <a:rPr sz="1100" spc="-10" dirty="0">
                <a:latin typeface="Sans Serif Collection"/>
                <a:cs typeface="Sans Serif Collection"/>
              </a:rPr>
              <a:t>Melting)</a:t>
            </a:r>
            <a:r>
              <a:rPr sz="1100" spc="60" dirty="0">
                <a:latin typeface="Sans Serif Collection"/>
                <a:cs typeface="Sans Serif Collection"/>
              </a:rPr>
              <a:t> </a:t>
            </a:r>
            <a:r>
              <a:rPr sz="1100" dirty="0">
                <a:latin typeface="Noto Sans KR"/>
                <a:cs typeface="Noto Sans KR"/>
              </a:rPr>
              <a:t>기능으로</a:t>
            </a:r>
            <a:r>
              <a:rPr sz="1100" spc="18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버스정류장</a:t>
            </a:r>
            <a:r>
              <a:rPr sz="1100" spc="18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및</a:t>
            </a:r>
            <a:r>
              <a:rPr sz="1100" spc="18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전용차로의</a:t>
            </a:r>
            <a:r>
              <a:rPr sz="1100" spc="180" dirty="0">
                <a:latin typeface="Noto Sans KR"/>
                <a:cs typeface="Noto Sans KR"/>
              </a:rPr>
              <a:t> </a:t>
            </a:r>
            <a:r>
              <a:rPr sz="1100" spc="-10" dirty="0">
                <a:latin typeface="Noto Sans KR"/>
                <a:cs typeface="Noto Sans KR"/>
              </a:rPr>
              <a:t>블랙아이스 </a:t>
            </a:r>
            <a:r>
              <a:rPr sz="1100" dirty="0">
                <a:latin typeface="Noto Sans KR"/>
                <a:cs typeface="Noto Sans KR"/>
              </a:rPr>
              <a:t>를</a:t>
            </a:r>
            <a:r>
              <a:rPr sz="1100" spc="12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원천</a:t>
            </a:r>
            <a:r>
              <a:rPr sz="1100" spc="12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차단하여</a:t>
            </a:r>
            <a:r>
              <a:rPr sz="1100" spc="12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대중교통</a:t>
            </a:r>
            <a:r>
              <a:rPr sz="1100" spc="12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안전</a:t>
            </a:r>
            <a:r>
              <a:rPr sz="1100" spc="125" dirty="0">
                <a:latin typeface="Noto Sans KR"/>
                <a:cs typeface="Noto Sans KR"/>
              </a:rPr>
              <a:t> </a:t>
            </a:r>
            <a:r>
              <a:rPr sz="1100" spc="-25" dirty="0">
                <a:latin typeface="Noto Sans KR"/>
                <a:cs typeface="Noto Sans KR"/>
              </a:rPr>
              <a:t>확보</a:t>
            </a:r>
            <a:r>
              <a:rPr sz="1100" spc="-25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-10" dirty="0"/>
              <a:t>1</a:t>
            </a:fld>
            <a:endParaRPr spc="-1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텍스트, 바퀴, 하늘, 타이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6962525-667F-BC60-A3BB-F88CEC959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686" y="3662480"/>
            <a:ext cx="2067650" cy="229382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-10" dirty="0"/>
              <a:t>2</a:t>
            </a:fld>
            <a:endParaRPr spc="-10" dirty="0"/>
          </a:p>
        </p:txBody>
      </p:sp>
      <p:sp>
        <p:nvSpPr>
          <p:cNvPr id="2" name="object 2"/>
          <p:cNvSpPr txBox="1"/>
          <p:nvPr/>
        </p:nvSpPr>
        <p:spPr>
          <a:xfrm>
            <a:off x="707301" y="679066"/>
            <a:ext cx="1626235" cy="2444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98450" algn="l"/>
              </a:tabLst>
            </a:pPr>
            <a:r>
              <a:rPr sz="1400" spc="-50" dirty="0">
                <a:latin typeface="Arial Black"/>
                <a:cs typeface="Arial Black"/>
              </a:rPr>
              <a:t>4</a:t>
            </a:r>
            <a:r>
              <a:rPr sz="1400" dirty="0">
                <a:latin typeface="Arial Black"/>
                <a:cs typeface="Arial Black"/>
              </a:rPr>
              <a:t>	</a:t>
            </a:r>
            <a:r>
              <a:rPr sz="1400" b="1" spc="60" dirty="0">
                <a:latin typeface="Noto Sans KR"/>
                <a:cs typeface="Noto Sans KR"/>
              </a:rPr>
              <a:t>종합</a:t>
            </a:r>
            <a:r>
              <a:rPr sz="1400" b="1" spc="85" dirty="0">
                <a:latin typeface="Noto Sans KR"/>
                <a:cs typeface="Noto Sans KR"/>
              </a:rPr>
              <a:t> </a:t>
            </a:r>
            <a:r>
              <a:rPr sz="1400" b="1" spc="60" dirty="0">
                <a:latin typeface="Noto Sans KR"/>
                <a:cs typeface="Noto Sans KR"/>
              </a:rPr>
              <a:t>비교</a:t>
            </a:r>
            <a:r>
              <a:rPr sz="1400" b="1" spc="85" dirty="0">
                <a:latin typeface="Noto Sans KR"/>
                <a:cs typeface="Noto Sans KR"/>
              </a:rPr>
              <a:t> </a:t>
            </a:r>
            <a:r>
              <a:rPr sz="1400" b="1" spc="50" dirty="0">
                <a:latin typeface="Noto Sans KR"/>
                <a:cs typeface="Noto Sans KR"/>
              </a:rPr>
              <a:t>분석표</a:t>
            </a:r>
            <a:endParaRPr sz="1400">
              <a:latin typeface="Noto Sans KR"/>
              <a:cs typeface="Noto Sans KR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87158" y="1227874"/>
          <a:ext cx="5381624" cy="1394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7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8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36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6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24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spc="-25" dirty="0">
                          <a:latin typeface="Noto Sans KR"/>
                          <a:cs typeface="Noto Sans KR"/>
                        </a:rPr>
                        <a:t>구분</a:t>
                      </a:r>
                      <a:endParaRPr sz="1000">
                        <a:latin typeface="Noto Sans KR"/>
                        <a:cs typeface="Noto Sans KR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686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dirty="0">
                          <a:latin typeface="Noto Sans KR"/>
                          <a:cs typeface="Noto Sans KR"/>
                        </a:rPr>
                        <a:t>고강성</a:t>
                      </a:r>
                      <a:r>
                        <a:rPr sz="1000" b="1" spc="120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b="1" spc="-25" dirty="0">
                          <a:latin typeface="Noto Sans KR"/>
                          <a:cs typeface="Noto Sans KR"/>
                        </a:rPr>
                        <a:t>포장</a:t>
                      </a:r>
                      <a:endParaRPr sz="1000">
                        <a:latin typeface="Noto Sans KR"/>
                        <a:cs typeface="Noto Sans KR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dirty="0">
                          <a:latin typeface="Noto Sans KR"/>
                          <a:cs typeface="Noto Sans KR"/>
                        </a:rPr>
                        <a:t>일반</a:t>
                      </a:r>
                      <a:r>
                        <a:rPr sz="1000" b="1" spc="80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b="1" spc="-20" dirty="0">
                          <a:latin typeface="Noto Sans KR"/>
                          <a:cs typeface="Noto Sans KR"/>
                        </a:rPr>
                        <a:t>아스팔트</a:t>
                      </a:r>
                      <a:endParaRPr sz="1000">
                        <a:latin typeface="Noto Sans KR"/>
                        <a:cs typeface="Noto Sans KR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dirty="0">
                          <a:latin typeface="Noto Sans KR"/>
                          <a:cs typeface="Noto Sans KR"/>
                        </a:rPr>
                        <a:t>제강</a:t>
                      </a:r>
                      <a:r>
                        <a:rPr sz="1000" b="1" spc="80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b="1" spc="-25" dirty="0">
                          <a:latin typeface="Noto Sans KR"/>
                          <a:cs typeface="Noto Sans KR"/>
                        </a:rPr>
                        <a:t>슬래그</a:t>
                      </a:r>
                      <a:endParaRPr sz="1000">
                        <a:latin typeface="Noto Sans KR"/>
                        <a:cs typeface="Noto Sans KR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dirty="0">
                          <a:latin typeface="Noto Sans KR"/>
                          <a:cs typeface="Noto Sans KR"/>
                        </a:rPr>
                        <a:t>윈터파브</a:t>
                      </a:r>
                      <a:r>
                        <a:rPr sz="1000" b="1" spc="160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b="1" spc="-25" dirty="0">
                          <a:latin typeface="Noto Sans KR"/>
                          <a:cs typeface="Noto Sans KR"/>
                        </a:rPr>
                        <a:t>포장</a:t>
                      </a:r>
                      <a:endParaRPr sz="1000">
                        <a:latin typeface="Noto Sans KR"/>
                        <a:cs typeface="Noto Sans KR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dirty="0">
                          <a:latin typeface="Noto Sans KR"/>
                          <a:cs typeface="Noto Sans KR"/>
                        </a:rPr>
                        <a:t>주요</a:t>
                      </a:r>
                      <a:r>
                        <a:rPr sz="1000" b="1" spc="80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b="1" spc="-25" dirty="0">
                          <a:latin typeface="Noto Sans KR"/>
                          <a:cs typeface="Noto Sans KR"/>
                        </a:rPr>
                        <a:t>재료</a:t>
                      </a:r>
                      <a:endParaRPr sz="1000">
                        <a:latin typeface="Noto Sans KR"/>
                        <a:cs typeface="Noto Sans KR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spc="-10" dirty="0">
                          <a:latin typeface="Noto Sans KR"/>
                          <a:cs typeface="Noto Sans KR"/>
                        </a:rPr>
                        <a:t>콘크리트</a:t>
                      </a:r>
                      <a:r>
                        <a:rPr sz="1000" spc="-10" dirty="0">
                          <a:latin typeface="Sans Serif Collection"/>
                          <a:cs typeface="Sans Serif Collection"/>
                        </a:rPr>
                        <a:t>/</a:t>
                      </a:r>
                      <a:r>
                        <a:rPr sz="1000" spc="-10" dirty="0">
                          <a:latin typeface="Noto Sans KR"/>
                          <a:cs typeface="Noto Sans KR"/>
                        </a:rPr>
                        <a:t>유항</a:t>
                      </a:r>
                      <a:endParaRPr sz="1000">
                        <a:latin typeface="Noto Sans KR"/>
                        <a:cs typeface="Noto Sans KR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dirty="0">
                          <a:latin typeface="Noto Sans KR"/>
                          <a:cs typeface="Noto Sans KR"/>
                        </a:rPr>
                        <a:t>일반</a:t>
                      </a:r>
                      <a:r>
                        <a:rPr sz="1000" spc="90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spc="-25" dirty="0">
                          <a:latin typeface="Noto Sans KR"/>
                          <a:cs typeface="Noto Sans KR"/>
                        </a:rPr>
                        <a:t>아스콘</a:t>
                      </a:r>
                      <a:endParaRPr sz="1000">
                        <a:latin typeface="Noto Sans KR"/>
                        <a:cs typeface="Noto Sans KR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dirty="0">
                          <a:latin typeface="Noto Sans KR"/>
                          <a:cs typeface="Noto Sans KR"/>
                        </a:rPr>
                        <a:t>슬래그</a:t>
                      </a:r>
                      <a:r>
                        <a:rPr sz="1000" spc="135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spc="-25" dirty="0">
                          <a:latin typeface="Noto Sans KR"/>
                          <a:cs typeface="Noto Sans KR"/>
                        </a:rPr>
                        <a:t>골재</a:t>
                      </a:r>
                      <a:endParaRPr sz="1000">
                        <a:latin typeface="Noto Sans KR"/>
                        <a:cs typeface="Noto Sans KR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477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spc="-10" dirty="0">
                          <a:latin typeface="Noto Sans KR"/>
                          <a:cs typeface="Noto Sans KR"/>
                        </a:rPr>
                        <a:t>아스콘</a:t>
                      </a:r>
                      <a:r>
                        <a:rPr sz="1000" spc="-10" dirty="0">
                          <a:latin typeface="Arial Black"/>
                          <a:cs typeface="Arial Black"/>
                        </a:rPr>
                        <a:t>+</a:t>
                      </a:r>
                      <a:r>
                        <a:rPr sz="1000" b="1" spc="-10" dirty="0">
                          <a:latin typeface="Noto Sans KR"/>
                          <a:cs typeface="Noto Sans KR"/>
                        </a:rPr>
                        <a:t>윈터파브</a:t>
                      </a:r>
                      <a:endParaRPr sz="1000">
                        <a:latin typeface="Noto Sans KR"/>
                        <a:cs typeface="Noto Sans KR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dirty="0">
                          <a:latin typeface="Noto Sans KR"/>
                          <a:cs typeface="Noto Sans KR"/>
                        </a:rPr>
                        <a:t>소성변형</a:t>
                      </a:r>
                      <a:r>
                        <a:rPr sz="1000" b="1" spc="160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b="1" spc="-25" dirty="0">
                          <a:latin typeface="Noto Sans KR"/>
                          <a:cs typeface="Noto Sans KR"/>
                        </a:rPr>
                        <a:t>저항</a:t>
                      </a:r>
                      <a:endParaRPr sz="1000">
                        <a:latin typeface="Noto Sans KR"/>
                        <a:cs typeface="Noto Sans KR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spc="-25" dirty="0">
                          <a:latin typeface="Noto Sans KR"/>
                          <a:cs typeface="Noto Sans KR"/>
                        </a:rPr>
                        <a:t>최우수</a:t>
                      </a:r>
                      <a:endParaRPr sz="1000">
                        <a:latin typeface="Noto Sans KR"/>
                        <a:cs typeface="Noto Sans KR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spc="-25" dirty="0">
                          <a:latin typeface="Noto Sans KR"/>
                          <a:cs typeface="Noto Sans KR"/>
                        </a:rPr>
                        <a:t>취약</a:t>
                      </a:r>
                      <a:endParaRPr sz="1000">
                        <a:latin typeface="Noto Sans KR"/>
                        <a:cs typeface="Noto Sans KR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spc="-25" dirty="0">
                          <a:latin typeface="Noto Sans KR"/>
                          <a:cs typeface="Noto Sans KR"/>
                        </a:rPr>
                        <a:t>우수</a:t>
                      </a:r>
                      <a:endParaRPr sz="1000">
                        <a:latin typeface="Noto Sans KR"/>
                        <a:cs typeface="Noto Sans KR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048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dirty="0">
                          <a:latin typeface="Noto Sans KR"/>
                          <a:cs typeface="Noto Sans KR"/>
                        </a:rPr>
                        <a:t>우수</a:t>
                      </a:r>
                      <a:r>
                        <a:rPr sz="1000" b="1" spc="70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dirty="0">
                          <a:latin typeface="Sans Serif Collection"/>
                          <a:cs typeface="Sans Serif Collection"/>
                        </a:rPr>
                        <a:t>(</a:t>
                      </a:r>
                      <a:r>
                        <a:rPr sz="1000" dirty="0">
                          <a:latin typeface="Noto Sans KR"/>
                          <a:cs typeface="Noto Sans KR"/>
                        </a:rPr>
                        <a:t>개질</a:t>
                      </a:r>
                      <a:r>
                        <a:rPr sz="1000" spc="90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spc="-20" dirty="0">
                          <a:latin typeface="Noto Sans KR"/>
                          <a:cs typeface="Noto Sans KR"/>
                        </a:rPr>
                        <a:t>사용시</a:t>
                      </a:r>
                      <a:r>
                        <a:rPr sz="1000" spc="-20" dirty="0">
                          <a:latin typeface="Sans Serif Collection"/>
                          <a:cs typeface="Sans Serif Collection"/>
                        </a:rPr>
                        <a:t>)</a:t>
                      </a:r>
                      <a:endParaRPr sz="100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dirty="0">
                          <a:latin typeface="Noto Sans KR"/>
                          <a:cs typeface="Noto Sans KR"/>
                        </a:rPr>
                        <a:t>겨울철</a:t>
                      </a:r>
                      <a:r>
                        <a:rPr sz="1000" b="1" spc="120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b="1" spc="-25" dirty="0">
                          <a:latin typeface="Noto Sans KR"/>
                          <a:cs typeface="Noto Sans KR"/>
                        </a:rPr>
                        <a:t>안전</a:t>
                      </a:r>
                      <a:endParaRPr sz="1000">
                        <a:latin typeface="Noto Sans KR"/>
                        <a:cs typeface="Noto Sans KR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891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dirty="0">
                          <a:latin typeface="Noto Sans KR"/>
                          <a:cs typeface="Noto Sans KR"/>
                        </a:rPr>
                        <a:t>위험</a:t>
                      </a:r>
                      <a:r>
                        <a:rPr sz="1000" b="1" spc="75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spc="-10" dirty="0">
                          <a:latin typeface="Sans Serif Collection"/>
                          <a:cs typeface="Sans Serif Collection"/>
                        </a:rPr>
                        <a:t>(</a:t>
                      </a:r>
                      <a:r>
                        <a:rPr sz="1000" spc="-10" dirty="0">
                          <a:latin typeface="Noto Sans KR"/>
                          <a:cs typeface="Noto Sans KR"/>
                        </a:rPr>
                        <a:t>미끄러움</a:t>
                      </a:r>
                      <a:r>
                        <a:rPr sz="1000" spc="-10" dirty="0">
                          <a:latin typeface="Sans Serif Collection"/>
                          <a:cs typeface="Sans Serif Collection"/>
                        </a:rPr>
                        <a:t>)</a:t>
                      </a:r>
                      <a:endParaRPr sz="100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dirty="0">
                          <a:latin typeface="Noto Sans KR"/>
                          <a:cs typeface="Noto Sans KR"/>
                        </a:rPr>
                        <a:t>위험</a:t>
                      </a:r>
                      <a:r>
                        <a:rPr sz="1000" spc="90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spc="-10" dirty="0">
                          <a:latin typeface="Sans Serif Collection"/>
                          <a:cs typeface="Sans Serif Collection"/>
                        </a:rPr>
                        <a:t>(</a:t>
                      </a:r>
                      <a:r>
                        <a:rPr sz="1000" spc="-10" dirty="0">
                          <a:latin typeface="Noto Sans KR"/>
                          <a:cs typeface="Noto Sans KR"/>
                        </a:rPr>
                        <a:t>블랙아이스</a:t>
                      </a:r>
                      <a:r>
                        <a:rPr sz="1000" spc="-10" dirty="0">
                          <a:latin typeface="Sans Serif Collection"/>
                          <a:cs typeface="Sans Serif Collection"/>
                        </a:rPr>
                        <a:t>)</a:t>
                      </a:r>
                      <a:endParaRPr sz="100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dirty="0">
                          <a:latin typeface="Noto Sans KR"/>
                          <a:cs typeface="Noto Sans KR"/>
                        </a:rPr>
                        <a:t>위험</a:t>
                      </a:r>
                      <a:r>
                        <a:rPr sz="1000" spc="85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dirty="0">
                          <a:latin typeface="Sans Serif Collection"/>
                          <a:cs typeface="Sans Serif Collection"/>
                        </a:rPr>
                        <a:t>(</a:t>
                      </a:r>
                      <a:r>
                        <a:rPr sz="1000" dirty="0">
                          <a:latin typeface="Noto Sans KR"/>
                          <a:cs typeface="Noto Sans KR"/>
                        </a:rPr>
                        <a:t>결빙</a:t>
                      </a:r>
                      <a:r>
                        <a:rPr sz="1000" spc="90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spc="-25" dirty="0">
                          <a:latin typeface="Noto Sans KR"/>
                          <a:cs typeface="Noto Sans KR"/>
                        </a:rPr>
                        <a:t>발생</a:t>
                      </a:r>
                      <a:r>
                        <a:rPr sz="1000" spc="-25" dirty="0">
                          <a:latin typeface="Sans Serif Collection"/>
                          <a:cs typeface="Sans Serif Collection"/>
                        </a:rPr>
                        <a:t>)</a:t>
                      </a:r>
                      <a:endParaRPr sz="100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048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dirty="0">
                          <a:latin typeface="Noto Sans KR"/>
                          <a:cs typeface="Noto Sans KR"/>
                        </a:rPr>
                        <a:t>최우수</a:t>
                      </a:r>
                      <a:r>
                        <a:rPr sz="1000" b="1" spc="95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dirty="0">
                          <a:latin typeface="Sans Serif Collection"/>
                          <a:cs typeface="Sans Serif Collection"/>
                        </a:rPr>
                        <a:t>(</a:t>
                      </a:r>
                      <a:r>
                        <a:rPr sz="1000" dirty="0">
                          <a:latin typeface="Noto Sans KR"/>
                          <a:cs typeface="Noto Sans KR"/>
                        </a:rPr>
                        <a:t>결빙</a:t>
                      </a:r>
                      <a:r>
                        <a:rPr sz="1000" spc="110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spc="-25" dirty="0">
                          <a:latin typeface="Noto Sans KR"/>
                          <a:cs typeface="Noto Sans KR"/>
                        </a:rPr>
                        <a:t>방지</a:t>
                      </a:r>
                      <a:r>
                        <a:rPr sz="1000" spc="-25" dirty="0">
                          <a:latin typeface="Sans Serif Collection"/>
                          <a:cs typeface="Sans Serif Collection"/>
                        </a:rPr>
                        <a:t>)</a:t>
                      </a:r>
                      <a:endParaRPr sz="100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spc="-25" dirty="0">
                          <a:latin typeface="Noto Sans KR"/>
                          <a:cs typeface="Noto Sans KR"/>
                        </a:rPr>
                        <a:t>시공성</a:t>
                      </a:r>
                      <a:endParaRPr sz="1000">
                        <a:latin typeface="Noto Sans KR"/>
                        <a:cs typeface="Noto Sans KR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dirty="0">
                          <a:latin typeface="Noto Sans KR"/>
                          <a:cs typeface="Noto Sans KR"/>
                        </a:rPr>
                        <a:t>불량</a:t>
                      </a:r>
                      <a:r>
                        <a:rPr sz="1000" spc="90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dirty="0">
                          <a:latin typeface="Sans Serif Collection"/>
                          <a:cs typeface="Sans Serif Collection"/>
                        </a:rPr>
                        <a:t>(</a:t>
                      </a:r>
                      <a:r>
                        <a:rPr sz="1000" dirty="0">
                          <a:latin typeface="Noto Sans KR"/>
                          <a:cs typeface="Noto Sans KR"/>
                        </a:rPr>
                        <a:t>양생</a:t>
                      </a:r>
                      <a:r>
                        <a:rPr sz="1000" spc="90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dirty="0">
                          <a:latin typeface="Noto Sans KR"/>
                          <a:cs typeface="Noto Sans KR"/>
                        </a:rPr>
                        <a:t>기간</a:t>
                      </a:r>
                      <a:r>
                        <a:rPr sz="1000" spc="90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spc="-25" dirty="0">
                          <a:latin typeface="Noto Sans KR"/>
                          <a:cs typeface="Noto Sans KR"/>
                        </a:rPr>
                        <a:t>긺</a:t>
                      </a:r>
                      <a:r>
                        <a:rPr sz="1000" spc="-25" dirty="0">
                          <a:latin typeface="Sans Serif Collection"/>
                          <a:cs typeface="Sans Serif Collection"/>
                        </a:rPr>
                        <a:t>)</a:t>
                      </a:r>
                      <a:endParaRPr sz="100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spc="-25" dirty="0">
                          <a:latin typeface="Noto Sans KR"/>
                          <a:cs typeface="Noto Sans KR"/>
                        </a:rPr>
                        <a:t>우수</a:t>
                      </a:r>
                      <a:endParaRPr sz="1000">
                        <a:latin typeface="Noto Sans KR"/>
                        <a:cs typeface="Noto Sans KR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spc="-25" dirty="0">
                          <a:latin typeface="Noto Sans KR"/>
                          <a:cs typeface="Noto Sans KR"/>
                        </a:rPr>
                        <a:t>우수</a:t>
                      </a:r>
                      <a:endParaRPr sz="1000">
                        <a:latin typeface="Noto Sans KR"/>
                        <a:cs typeface="Noto Sans KR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0485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dirty="0">
                          <a:latin typeface="Noto Sans KR"/>
                          <a:cs typeface="Noto Sans KR"/>
                        </a:rPr>
                        <a:t>우수</a:t>
                      </a:r>
                      <a:r>
                        <a:rPr sz="1000" b="1" spc="70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dirty="0">
                          <a:latin typeface="Sans Serif Collection"/>
                          <a:cs typeface="Sans Serif Collection"/>
                        </a:rPr>
                        <a:t>(</a:t>
                      </a:r>
                      <a:r>
                        <a:rPr sz="1000" dirty="0">
                          <a:latin typeface="Noto Sans KR"/>
                          <a:cs typeface="Noto Sans KR"/>
                        </a:rPr>
                        <a:t>양생</a:t>
                      </a:r>
                      <a:r>
                        <a:rPr sz="1000" spc="90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spc="-20" dirty="0">
                          <a:latin typeface="Noto Sans KR"/>
                          <a:cs typeface="Noto Sans KR"/>
                        </a:rPr>
                        <a:t>불필요</a:t>
                      </a:r>
                      <a:r>
                        <a:rPr sz="1000" spc="-20" dirty="0">
                          <a:latin typeface="Sans Serif Collection"/>
                          <a:cs typeface="Sans Serif Collection"/>
                        </a:rPr>
                        <a:t>)</a:t>
                      </a:r>
                      <a:endParaRPr sz="100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spc="-20" dirty="0">
                          <a:latin typeface="Noto Sans KR"/>
                          <a:cs typeface="Noto Sans KR"/>
                        </a:rPr>
                        <a:t>유지보수</a:t>
                      </a:r>
                      <a:endParaRPr sz="1000">
                        <a:latin typeface="Noto Sans KR"/>
                        <a:cs typeface="Noto Sans KR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dirty="0">
                          <a:latin typeface="Noto Sans KR"/>
                          <a:cs typeface="Noto Sans KR"/>
                        </a:rPr>
                        <a:t>파손</a:t>
                      </a:r>
                      <a:r>
                        <a:rPr sz="1000" spc="75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dirty="0">
                          <a:latin typeface="Noto Sans KR"/>
                          <a:cs typeface="Noto Sans KR"/>
                        </a:rPr>
                        <a:t>시</a:t>
                      </a:r>
                      <a:r>
                        <a:rPr sz="1000" spc="75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dirty="0">
                          <a:latin typeface="Noto Sans KR"/>
                          <a:cs typeface="Noto Sans KR"/>
                        </a:rPr>
                        <a:t>복구</a:t>
                      </a:r>
                      <a:r>
                        <a:rPr sz="1000" spc="75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spc="-35" dirty="0">
                          <a:latin typeface="Noto Sans KR"/>
                          <a:cs typeface="Noto Sans KR"/>
                        </a:rPr>
                        <a:t>난해</a:t>
                      </a:r>
                      <a:endParaRPr sz="1000">
                        <a:latin typeface="Noto Sans KR"/>
                        <a:cs typeface="Noto Sans KR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dirty="0">
                          <a:latin typeface="Noto Sans KR"/>
                          <a:cs typeface="Noto Sans KR"/>
                        </a:rPr>
                        <a:t>잦은</a:t>
                      </a:r>
                      <a:r>
                        <a:rPr sz="1000" spc="90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dirty="0">
                          <a:latin typeface="Noto Sans KR"/>
                          <a:cs typeface="Noto Sans KR"/>
                        </a:rPr>
                        <a:t>보수</a:t>
                      </a:r>
                      <a:r>
                        <a:rPr sz="1000" spc="90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spc="-25" dirty="0">
                          <a:latin typeface="Noto Sans KR"/>
                          <a:cs typeface="Noto Sans KR"/>
                        </a:rPr>
                        <a:t>필요</a:t>
                      </a:r>
                      <a:endParaRPr sz="1000">
                        <a:latin typeface="Noto Sans KR"/>
                        <a:cs typeface="Noto Sans KR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spc="-25" dirty="0">
                          <a:latin typeface="Noto Sans KR"/>
                          <a:cs typeface="Noto Sans KR"/>
                        </a:rPr>
                        <a:t>양호</a:t>
                      </a:r>
                      <a:endParaRPr sz="1000">
                        <a:latin typeface="Noto Sans KR"/>
                        <a:cs typeface="Noto Sans KR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271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dirty="0">
                          <a:latin typeface="Noto Sans KR"/>
                          <a:cs typeface="Noto Sans KR"/>
                        </a:rPr>
                        <a:t>반영구적</a:t>
                      </a:r>
                      <a:r>
                        <a:rPr sz="1000" b="1" spc="95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dirty="0">
                          <a:latin typeface="Arial Black"/>
                          <a:cs typeface="Arial Black"/>
                        </a:rPr>
                        <a:t>(</a:t>
                      </a:r>
                      <a:r>
                        <a:rPr sz="1000" b="1" dirty="0">
                          <a:latin typeface="Noto Sans KR"/>
                          <a:cs typeface="Noto Sans KR"/>
                        </a:rPr>
                        <a:t>비용</a:t>
                      </a:r>
                      <a:r>
                        <a:rPr sz="1000" b="1" spc="95" dirty="0">
                          <a:latin typeface="Noto Sans KR"/>
                          <a:cs typeface="Noto Sans KR"/>
                        </a:rPr>
                        <a:t> </a:t>
                      </a:r>
                      <a:r>
                        <a:rPr sz="1000" i="1" spc="-25" dirty="0">
                          <a:latin typeface="Arial"/>
                          <a:cs typeface="Arial"/>
                        </a:rPr>
                        <a:t>↓</a:t>
                      </a:r>
                      <a:r>
                        <a:rPr sz="1000" spc="-25" dirty="0">
                          <a:latin typeface="Arial Black"/>
                          <a:cs typeface="Arial Black"/>
                        </a:rPr>
                        <a:t>)</a:t>
                      </a:r>
                      <a:endParaRPr sz="1000">
                        <a:latin typeface="Arial Black"/>
                        <a:cs typeface="Arial Black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707301" y="2725507"/>
            <a:ext cx="4314825" cy="631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43405">
              <a:lnSpc>
                <a:spcPct val="100000"/>
              </a:lnSpc>
              <a:spcBef>
                <a:spcPts val="90"/>
              </a:spcBef>
            </a:pPr>
            <a:r>
              <a:rPr sz="1100" dirty="0">
                <a:latin typeface="Noto Sans KR"/>
                <a:cs typeface="Noto Sans KR"/>
              </a:rPr>
              <a:t>표</a:t>
            </a:r>
            <a:r>
              <a:rPr sz="1100" spc="120" dirty="0">
                <a:latin typeface="Noto Sans KR"/>
                <a:cs typeface="Noto Sans KR"/>
              </a:rPr>
              <a:t> </a:t>
            </a:r>
            <a:r>
              <a:rPr sz="1100" dirty="0">
                <a:latin typeface="Sans Serif Collection"/>
                <a:cs typeface="Sans Serif Collection"/>
              </a:rPr>
              <a:t>1:</a:t>
            </a:r>
            <a:r>
              <a:rPr sz="1100" spc="10" dirty="0">
                <a:latin typeface="Sans Serif Collection"/>
                <a:cs typeface="Sans Serif Collection"/>
              </a:rPr>
              <a:t> </a:t>
            </a:r>
            <a:r>
              <a:rPr sz="1100" dirty="0">
                <a:latin typeface="Noto Sans KR"/>
                <a:cs typeface="Noto Sans KR"/>
              </a:rPr>
              <a:t>버스전용차로</a:t>
            </a:r>
            <a:r>
              <a:rPr sz="1100" spc="12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포장</a:t>
            </a:r>
            <a:r>
              <a:rPr sz="1100" spc="12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공법별</a:t>
            </a:r>
            <a:r>
              <a:rPr sz="1100" spc="12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성능</a:t>
            </a:r>
            <a:r>
              <a:rPr sz="1100" spc="120" dirty="0">
                <a:latin typeface="Noto Sans KR"/>
                <a:cs typeface="Noto Sans KR"/>
              </a:rPr>
              <a:t> </a:t>
            </a:r>
            <a:r>
              <a:rPr sz="1100" spc="-25" dirty="0">
                <a:latin typeface="Noto Sans KR"/>
                <a:cs typeface="Noto Sans KR"/>
              </a:rPr>
              <a:t>비교</a:t>
            </a:r>
            <a:endParaRPr sz="1100">
              <a:latin typeface="Noto Sans KR"/>
              <a:cs typeface="Noto Sans KR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850">
              <a:latin typeface="Noto Sans KR"/>
              <a:cs typeface="Noto Sans KR"/>
            </a:endParaRPr>
          </a:p>
          <a:p>
            <a:pPr marL="12700">
              <a:lnSpc>
                <a:spcPct val="100000"/>
              </a:lnSpc>
              <a:tabLst>
                <a:tab pos="298450" algn="l"/>
              </a:tabLst>
            </a:pPr>
            <a:r>
              <a:rPr sz="1400" spc="-50" dirty="0">
                <a:latin typeface="Arial Black"/>
                <a:cs typeface="Arial Black"/>
              </a:rPr>
              <a:t>5</a:t>
            </a:r>
            <a:r>
              <a:rPr sz="1400" dirty="0">
                <a:latin typeface="Arial Black"/>
                <a:cs typeface="Arial Black"/>
              </a:rPr>
              <a:t>	</a:t>
            </a:r>
            <a:r>
              <a:rPr sz="1400" b="1" spc="75" dirty="0">
                <a:latin typeface="Noto Sans KR"/>
                <a:cs typeface="Noto Sans KR"/>
              </a:rPr>
              <a:t>공법별</a:t>
            </a:r>
            <a:r>
              <a:rPr sz="1400" b="1" spc="80" dirty="0">
                <a:latin typeface="Noto Sans KR"/>
                <a:cs typeface="Noto Sans KR"/>
              </a:rPr>
              <a:t> </a:t>
            </a:r>
            <a:r>
              <a:rPr sz="1400" b="1" spc="60" dirty="0">
                <a:latin typeface="Noto Sans KR"/>
                <a:cs typeface="Noto Sans KR"/>
              </a:rPr>
              <a:t>시공</a:t>
            </a:r>
            <a:r>
              <a:rPr sz="1400" b="1" spc="85" dirty="0">
                <a:latin typeface="Noto Sans KR"/>
                <a:cs typeface="Noto Sans KR"/>
              </a:rPr>
              <a:t> </a:t>
            </a:r>
            <a:r>
              <a:rPr sz="1400" b="1" spc="75" dirty="0">
                <a:latin typeface="Noto Sans KR"/>
                <a:cs typeface="Noto Sans KR"/>
              </a:rPr>
              <a:t>이미지</a:t>
            </a:r>
            <a:r>
              <a:rPr sz="1400" b="1" spc="85" dirty="0">
                <a:latin typeface="Noto Sans KR"/>
                <a:cs typeface="Noto Sans KR"/>
              </a:rPr>
              <a:t> </a:t>
            </a:r>
            <a:r>
              <a:rPr sz="1400" b="1" spc="35" dirty="0">
                <a:latin typeface="Noto Sans KR"/>
                <a:cs typeface="Noto Sans KR"/>
              </a:rPr>
              <a:t>비교</a:t>
            </a:r>
            <a:endParaRPr sz="1400">
              <a:latin typeface="Noto Sans KR"/>
              <a:cs typeface="Noto Sans KR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122815"/>
              </p:ext>
            </p:extLst>
          </p:nvPr>
        </p:nvGraphicFramePr>
        <p:xfrm>
          <a:off x="720001" y="3662559"/>
          <a:ext cx="6203746" cy="2013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0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1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0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13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50" dirty="0">
                        <a:latin typeface="Times New Roman"/>
                        <a:cs typeface="Times New Roman"/>
                      </a:endParaRPr>
                    </a:p>
                    <a:p>
                      <a:pPr marR="1270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Sans Serif Collection"/>
                          <a:cs typeface="Sans Serif Collection"/>
                        </a:rPr>
                        <a:t>Image</a:t>
                      </a:r>
                      <a:r>
                        <a:rPr sz="1100" spc="-30" dirty="0"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1100" spc="-50" dirty="0">
                          <a:latin typeface="Sans Serif Collection"/>
                          <a:cs typeface="Sans Serif Collection"/>
                        </a:rPr>
                        <a:t>1</a:t>
                      </a:r>
                      <a:endParaRPr sz="1100" dirty="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Sans Serif Collection"/>
                          <a:cs typeface="Sans Serif Collection"/>
                        </a:rPr>
                        <a:t>Image</a:t>
                      </a:r>
                      <a:r>
                        <a:rPr sz="1100" spc="-30" dirty="0"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1100" spc="-50" dirty="0">
                          <a:latin typeface="Sans Serif Collection"/>
                          <a:cs typeface="Sans Serif Collection"/>
                        </a:rPr>
                        <a:t>2</a:t>
                      </a:r>
                      <a:endParaRPr sz="1100" dirty="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50" dirty="0">
                        <a:latin typeface="Times New Roman"/>
                        <a:cs typeface="Times New Roman"/>
                      </a:endParaRPr>
                    </a:p>
                    <a:p>
                      <a:pPr marL="20320" algn="ct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Sans Serif Collection"/>
                          <a:cs typeface="Sans Serif Collection"/>
                        </a:rPr>
                        <a:t>Image</a:t>
                      </a:r>
                      <a:r>
                        <a:rPr sz="1100" spc="-30" dirty="0">
                          <a:latin typeface="Sans Serif Collection"/>
                          <a:cs typeface="Sans Serif Collection"/>
                        </a:rPr>
                        <a:t> </a:t>
                      </a:r>
                      <a:r>
                        <a:rPr sz="1100" spc="-50" dirty="0">
                          <a:latin typeface="Sans Serif Collection"/>
                          <a:cs typeface="Sans Serif Collection"/>
                        </a:rPr>
                        <a:t>3</a:t>
                      </a:r>
                      <a:endParaRPr sz="1100" dirty="0">
                        <a:latin typeface="Sans Serif Collection"/>
                        <a:cs typeface="Sans Serif Collectio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001699" y="5724428"/>
            <a:ext cx="541147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06600" algn="l"/>
                <a:tab pos="4319270" algn="l"/>
              </a:tabLst>
            </a:pPr>
            <a:r>
              <a:rPr sz="1000" dirty="0">
                <a:latin typeface="Sans Serif Collection"/>
                <a:cs typeface="Sans Serif Collection"/>
              </a:rPr>
              <a:t>(a)</a:t>
            </a:r>
            <a:r>
              <a:rPr sz="1000" spc="50" dirty="0">
                <a:latin typeface="Sans Serif Collection"/>
                <a:cs typeface="Sans Serif Collection"/>
              </a:rPr>
              <a:t> </a:t>
            </a:r>
            <a:r>
              <a:rPr sz="1000" dirty="0">
                <a:latin typeface="Noto Sans KR"/>
                <a:cs typeface="Noto Sans KR"/>
              </a:rPr>
              <a:t>고강성</a:t>
            </a:r>
            <a:r>
              <a:rPr sz="1000" dirty="0">
                <a:latin typeface="Sans Serif Collection"/>
                <a:cs typeface="Sans Serif Collection"/>
              </a:rPr>
              <a:t>(</a:t>
            </a:r>
            <a:r>
              <a:rPr sz="1000" dirty="0">
                <a:latin typeface="Noto Sans KR"/>
                <a:cs typeface="Noto Sans KR"/>
              </a:rPr>
              <a:t>콘크리트</a:t>
            </a:r>
            <a:r>
              <a:rPr sz="1000" dirty="0">
                <a:latin typeface="Sans Serif Collection"/>
                <a:cs typeface="Sans Serif Collection"/>
              </a:rPr>
              <a:t>)</a:t>
            </a:r>
            <a:r>
              <a:rPr sz="1000" spc="55" dirty="0">
                <a:latin typeface="Sans Serif Collection"/>
                <a:cs typeface="Sans Serif Collection"/>
              </a:rPr>
              <a:t> </a:t>
            </a:r>
            <a:r>
              <a:rPr sz="1000" spc="-25" dirty="0">
                <a:latin typeface="Noto Sans KR"/>
                <a:cs typeface="Noto Sans KR"/>
              </a:rPr>
              <a:t>포장</a:t>
            </a:r>
            <a:r>
              <a:rPr sz="1000" dirty="0">
                <a:latin typeface="Noto Sans KR"/>
                <a:cs typeface="Noto Sans KR"/>
              </a:rPr>
              <a:t>	</a:t>
            </a:r>
            <a:r>
              <a:rPr lang="en-US" sz="1000" dirty="0">
                <a:latin typeface="Noto Sans KR"/>
                <a:cs typeface="Noto Sans KR"/>
              </a:rPr>
              <a:t>             </a:t>
            </a:r>
            <a:r>
              <a:rPr sz="1000" dirty="0">
                <a:latin typeface="Sans Serif Collection"/>
                <a:cs typeface="Sans Serif Collection"/>
              </a:rPr>
              <a:t>(b) </a:t>
            </a:r>
            <a:r>
              <a:rPr sz="1000" dirty="0">
                <a:latin typeface="Noto Sans KR"/>
                <a:cs typeface="Noto Sans KR"/>
              </a:rPr>
              <a:t>일반</a:t>
            </a:r>
            <a:r>
              <a:rPr sz="1000" spc="110" dirty="0">
                <a:latin typeface="Noto Sans KR"/>
                <a:cs typeface="Noto Sans KR"/>
              </a:rPr>
              <a:t> </a:t>
            </a:r>
            <a:r>
              <a:rPr sz="1000" dirty="0" err="1">
                <a:latin typeface="Noto Sans KR"/>
                <a:cs typeface="Noto Sans KR"/>
              </a:rPr>
              <a:t>아스팔트</a:t>
            </a:r>
            <a:r>
              <a:rPr sz="1000" spc="105" dirty="0">
                <a:latin typeface="Noto Sans KR"/>
                <a:cs typeface="Noto Sans KR"/>
              </a:rPr>
              <a:t> </a:t>
            </a:r>
            <a:r>
              <a:rPr sz="1000" dirty="0">
                <a:latin typeface="Sans Serif Collection"/>
                <a:cs typeface="Sans Serif Collection"/>
              </a:rPr>
              <a:t>	(c)</a:t>
            </a:r>
            <a:r>
              <a:rPr sz="1000" spc="-10" dirty="0">
                <a:latin typeface="Sans Serif Collection"/>
                <a:cs typeface="Sans Serif Collection"/>
              </a:rPr>
              <a:t> </a:t>
            </a:r>
            <a:r>
              <a:rPr sz="1000" dirty="0">
                <a:latin typeface="Noto Sans KR"/>
                <a:cs typeface="Noto Sans KR"/>
              </a:rPr>
              <a:t>제강</a:t>
            </a:r>
            <a:r>
              <a:rPr sz="1000" spc="90" dirty="0">
                <a:latin typeface="Noto Sans KR"/>
                <a:cs typeface="Noto Sans KR"/>
              </a:rPr>
              <a:t> </a:t>
            </a:r>
            <a:r>
              <a:rPr sz="1000" dirty="0">
                <a:latin typeface="Noto Sans KR"/>
                <a:cs typeface="Noto Sans KR"/>
              </a:rPr>
              <a:t>슬래그</a:t>
            </a:r>
            <a:r>
              <a:rPr sz="1000" spc="95" dirty="0">
                <a:latin typeface="Noto Sans KR"/>
                <a:cs typeface="Noto Sans KR"/>
              </a:rPr>
              <a:t> </a:t>
            </a:r>
            <a:r>
              <a:rPr sz="1000" spc="-25" dirty="0">
                <a:latin typeface="Noto Sans KR"/>
                <a:cs typeface="Noto Sans KR"/>
              </a:rPr>
              <a:t>포장</a:t>
            </a:r>
            <a:endParaRPr sz="1000" dirty="0">
              <a:latin typeface="Noto Sans KR"/>
              <a:cs typeface="Noto Sans K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5336" y="9465526"/>
            <a:ext cx="5613446" cy="3481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2846070" algn="l"/>
              </a:tabLst>
            </a:pPr>
            <a:r>
              <a:rPr sz="1000" dirty="0">
                <a:latin typeface="Sans Serif Collection"/>
                <a:cs typeface="Sans Serif Collection"/>
              </a:rPr>
              <a:t>(d) </a:t>
            </a:r>
            <a:r>
              <a:rPr sz="1000" dirty="0">
                <a:latin typeface="Noto Sans KR"/>
                <a:cs typeface="Noto Sans KR"/>
              </a:rPr>
              <a:t>윈터파브</a:t>
            </a:r>
            <a:r>
              <a:rPr sz="1000" spc="105" dirty="0">
                <a:latin typeface="Noto Sans KR"/>
                <a:cs typeface="Noto Sans KR"/>
              </a:rPr>
              <a:t> </a:t>
            </a:r>
            <a:r>
              <a:rPr sz="1000" dirty="0">
                <a:latin typeface="Noto Sans KR"/>
                <a:cs typeface="Noto Sans KR"/>
              </a:rPr>
              <a:t>포장</a:t>
            </a:r>
            <a:r>
              <a:rPr sz="1000" spc="105" dirty="0">
                <a:latin typeface="Noto Sans KR"/>
                <a:cs typeface="Noto Sans KR"/>
              </a:rPr>
              <a:t> </a:t>
            </a:r>
            <a:r>
              <a:rPr sz="1000" dirty="0" err="1">
                <a:latin typeface="Noto Sans KR"/>
                <a:cs typeface="Noto Sans KR"/>
              </a:rPr>
              <a:t>시공</a:t>
            </a:r>
            <a:r>
              <a:rPr sz="1000" spc="95" dirty="0">
                <a:latin typeface="Noto Sans KR"/>
                <a:cs typeface="Noto Sans KR"/>
              </a:rPr>
              <a:t> </a:t>
            </a:r>
            <a:r>
              <a:rPr sz="1000" spc="-10" dirty="0">
                <a:latin typeface="Sans Serif Collection"/>
                <a:cs typeface="Sans Serif Collection"/>
              </a:rPr>
              <a:t>(</a:t>
            </a:r>
            <a:r>
              <a:rPr lang="ko-KR" altLang="en-US" sz="1000" spc="-10" dirty="0">
                <a:latin typeface="Sans Serif Collection"/>
                <a:cs typeface="Sans Serif Collection"/>
              </a:rPr>
              <a:t>서초구 </a:t>
            </a:r>
            <a:r>
              <a:rPr lang="ko-KR" altLang="en-US" sz="1000" spc="-10" dirty="0" err="1">
                <a:latin typeface="Sans Serif Collection"/>
                <a:cs typeface="Sans Serif Collection"/>
              </a:rPr>
              <a:t>우면산로</a:t>
            </a:r>
            <a:r>
              <a:rPr sz="1000" spc="-10" dirty="0" err="1">
                <a:latin typeface="Noto Sans KR"/>
                <a:cs typeface="Noto Sans KR"/>
              </a:rPr>
              <a:t>버스차로</a:t>
            </a:r>
            <a:r>
              <a:rPr sz="1000" spc="-10" dirty="0">
                <a:latin typeface="Sans Serif Collection"/>
                <a:cs typeface="Sans Serif Collection"/>
              </a:rPr>
              <a:t>)</a:t>
            </a:r>
            <a:r>
              <a:rPr sz="1000" dirty="0">
                <a:latin typeface="Sans Serif Collection"/>
                <a:cs typeface="Sans Serif Collection"/>
              </a:rPr>
              <a:t>	</a:t>
            </a:r>
            <a:r>
              <a:rPr lang="en-US" sz="1000" dirty="0">
                <a:latin typeface="Sans Serif Collection"/>
                <a:cs typeface="Sans Serif Collection"/>
              </a:rPr>
              <a:t>             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  <a:tabLst>
                <a:tab pos="2846070" algn="l"/>
              </a:tabLst>
            </a:pPr>
            <a:r>
              <a:rPr sz="1100" dirty="0" err="1">
                <a:latin typeface="Noto Sans KR"/>
                <a:cs typeface="Noto Sans KR"/>
              </a:rPr>
              <a:t>그림</a:t>
            </a:r>
            <a:r>
              <a:rPr sz="1100" spc="85" dirty="0">
                <a:latin typeface="Noto Sans KR"/>
                <a:cs typeface="Noto Sans KR"/>
              </a:rPr>
              <a:t> </a:t>
            </a:r>
            <a:r>
              <a:rPr sz="1100" dirty="0">
                <a:latin typeface="Sans Serif Collection"/>
                <a:cs typeface="Sans Serif Collection"/>
              </a:rPr>
              <a:t>1:</a:t>
            </a:r>
            <a:r>
              <a:rPr sz="1100" spc="-15" dirty="0">
                <a:latin typeface="Sans Serif Collection"/>
                <a:cs typeface="Sans Serif Collection"/>
              </a:rPr>
              <a:t> </a:t>
            </a:r>
            <a:r>
              <a:rPr sz="1100" dirty="0">
                <a:latin typeface="Noto Sans KR"/>
                <a:cs typeface="Noto Sans KR"/>
              </a:rPr>
              <a:t>포장</a:t>
            </a:r>
            <a:r>
              <a:rPr sz="1100" spc="8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공법별</a:t>
            </a:r>
            <a:r>
              <a:rPr sz="1100" spc="9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시공</a:t>
            </a:r>
            <a:r>
              <a:rPr sz="1100" spc="9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및</a:t>
            </a:r>
            <a:r>
              <a:rPr sz="1100" spc="9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상태</a:t>
            </a:r>
            <a:r>
              <a:rPr sz="1100" spc="85" dirty="0">
                <a:latin typeface="Noto Sans KR"/>
                <a:cs typeface="Noto Sans KR"/>
              </a:rPr>
              <a:t> </a:t>
            </a:r>
            <a:r>
              <a:rPr sz="1100" spc="-25" dirty="0">
                <a:latin typeface="Noto Sans KR"/>
                <a:cs typeface="Noto Sans KR"/>
              </a:rPr>
              <a:t>비교</a:t>
            </a:r>
            <a:endParaRPr sz="1100" dirty="0">
              <a:latin typeface="Noto Sans KR"/>
              <a:cs typeface="Noto Sans KR"/>
            </a:endParaRPr>
          </a:p>
        </p:txBody>
      </p:sp>
      <p:pic>
        <p:nvPicPr>
          <p:cNvPr id="13" name="그림 12" descr="야외, 도로, 차량, 육상 차량이(가) 표시된 사진">
            <a:extLst>
              <a:ext uri="{FF2B5EF4-FFF2-40B4-BE49-F238E27FC236}">
                <a16:creationId xmlns:a16="http://schemas.microsoft.com/office/drawing/2014/main" id="{05C23C9E-60D0-DB61-79AC-CFAEF52D8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158" y="6032500"/>
            <a:ext cx="5381624" cy="3276600"/>
          </a:xfrm>
          <a:prstGeom prst="rect">
            <a:avLst/>
          </a:prstGeom>
        </p:spPr>
      </p:pic>
      <p:pic>
        <p:nvPicPr>
          <p:cNvPr id="15" name="그림 14" descr="야외, 길, 텍스트, 장면이(가) 표시된 사진">
            <a:extLst>
              <a:ext uri="{FF2B5EF4-FFF2-40B4-BE49-F238E27FC236}">
                <a16:creationId xmlns:a16="http://schemas.microsoft.com/office/drawing/2014/main" id="{3F394E94-4AEF-D646-7D09-5E1B5EB6B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1" y="3662481"/>
            <a:ext cx="2067649" cy="2013585"/>
          </a:xfrm>
          <a:prstGeom prst="rect">
            <a:avLst/>
          </a:prstGeom>
        </p:spPr>
      </p:pic>
      <p:pic>
        <p:nvPicPr>
          <p:cNvPr id="19" name="그림 18" descr="야외, 도로, 하늘, 차량이(가) 표시된 사진">
            <a:extLst>
              <a:ext uri="{FF2B5EF4-FFF2-40B4-BE49-F238E27FC236}">
                <a16:creationId xmlns:a16="http://schemas.microsoft.com/office/drawing/2014/main" id="{E29F6DBA-0282-49A0-67B3-0FFAEB314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401" y="3662480"/>
            <a:ext cx="2045614" cy="20078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65"/>
              </a:spcBef>
            </a:pPr>
            <a:fld id="{81D60167-4931-47E6-BA6A-407CBD079E47}" type="slidenum">
              <a:rPr spc="-10" dirty="0"/>
              <a:t>3</a:t>
            </a:fld>
            <a:endParaRPr spc="-10" dirty="0"/>
          </a:p>
        </p:txBody>
      </p:sp>
      <p:sp>
        <p:nvSpPr>
          <p:cNvPr id="2" name="object 2"/>
          <p:cNvSpPr txBox="1"/>
          <p:nvPr/>
        </p:nvSpPr>
        <p:spPr>
          <a:xfrm>
            <a:off x="707301" y="677784"/>
            <a:ext cx="6145530" cy="17824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98450" algn="l"/>
              </a:tabLst>
            </a:pPr>
            <a:r>
              <a:rPr sz="1400" spc="-50" dirty="0">
                <a:latin typeface="Arial Black"/>
                <a:cs typeface="Arial Black"/>
              </a:rPr>
              <a:t>6</a:t>
            </a:r>
            <a:r>
              <a:rPr sz="1400" dirty="0">
                <a:latin typeface="Arial Black"/>
                <a:cs typeface="Arial Black"/>
              </a:rPr>
              <a:t>	</a:t>
            </a:r>
            <a:r>
              <a:rPr sz="1400" b="1" spc="60" dirty="0">
                <a:latin typeface="Noto Sans KR"/>
                <a:cs typeface="Noto Sans KR"/>
              </a:rPr>
              <a:t>결론</a:t>
            </a:r>
            <a:r>
              <a:rPr sz="1400" b="1" spc="95" dirty="0">
                <a:latin typeface="Noto Sans KR"/>
                <a:cs typeface="Noto Sans KR"/>
              </a:rPr>
              <a:t> </a:t>
            </a:r>
            <a:r>
              <a:rPr sz="1400" b="1" dirty="0">
                <a:latin typeface="Noto Sans KR"/>
                <a:cs typeface="Noto Sans KR"/>
              </a:rPr>
              <a:t>및</a:t>
            </a:r>
            <a:r>
              <a:rPr sz="1400" b="1" spc="95" dirty="0">
                <a:latin typeface="Noto Sans KR"/>
                <a:cs typeface="Noto Sans KR"/>
              </a:rPr>
              <a:t> </a:t>
            </a:r>
            <a:r>
              <a:rPr sz="1400" b="1" spc="35" dirty="0">
                <a:latin typeface="Noto Sans KR"/>
                <a:cs typeface="Noto Sans KR"/>
              </a:rPr>
              <a:t>제언</a:t>
            </a:r>
            <a:endParaRPr sz="1400" dirty="0">
              <a:latin typeface="Noto Sans KR"/>
              <a:cs typeface="Noto Sans KR"/>
            </a:endParaRPr>
          </a:p>
          <a:p>
            <a:pPr marL="12700">
              <a:lnSpc>
                <a:spcPct val="100000"/>
              </a:lnSpc>
              <a:spcBef>
                <a:spcPts val="1335"/>
              </a:spcBef>
            </a:pPr>
            <a:r>
              <a:rPr sz="1100" dirty="0" err="1">
                <a:latin typeface="Noto Sans KR"/>
                <a:cs typeface="Noto Sans KR"/>
              </a:rPr>
              <a:t>버스전용차로는</a:t>
            </a:r>
            <a:r>
              <a:rPr sz="1100" spc="125" dirty="0">
                <a:latin typeface="Noto Sans KR"/>
                <a:cs typeface="Noto Sans KR"/>
              </a:rPr>
              <a:t> </a:t>
            </a:r>
            <a:r>
              <a:rPr sz="1100" dirty="0">
                <a:latin typeface="Sans Serif Collection"/>
                <a:cs typeface="Sans Serif Collection"/>
              </a:rPr>
              <a:t>’</a:t>
            </a:r>
            <a:r>
              <a:rPr sz="1100" dirty="0">
                <a:latin typeface="Noto Sans KR"/>
                <a:cs typeface="Noto Sans KR"/>
              </a:rPr>
              <a:t>내구성</a:t>
            </a:r>
            <a:r>
              <a:rPr sz="1100" dirty="0">
                <a:latin typeface="Sans Serif Collection"/>
                <a:cs typeface="Sans Serif Collection"/>
              </a:rPr>
              <a:t>(</a:t>
            </a:r>
            <a:r>
              <a:rPr sz="1100" dirty="0">
                <a:latin typeface="Noto Sans KR"/>
                <a:cs typeface="Noto Sans KR"/>
              </a:rPr>
              <a:t>소성변형</a:t>
            </a:r>
            <a:r>
              <a:rPr sz="1100" spc="130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방지</a:t>
            </a:r>
            <a:r>
              <a:rPr sz="1100" dirty="0">
                <a:latin typeface="Sans Serif Collection"/>
                <a:cs typeface="Sans Serif Collection"/>
              </a:rPr>
              <a:t>)’</a:t>
            </a:r>
            <a:r>
              <a:rPr lang="en-US" sz="1100" dirty="0">
                <a:latin typeface="Sans Serif Collection"/>
                <a:cs typeface="Sans Serif Collection"/>
              </a:rPr>
              <a:t> </a:t>
            </a:r>
            <a:r>
              <a:rPr sz="1100" dirty="0">
                <a:latin typeface="Noto Sans KR"/>
                <a:cs typeface="Noto Sans KR"/>
              </a:rPr>
              <a:t>과</a:t>
            </a:r>
            <a:r>
              <a:rPr sz="1100" spc="125" dirty="0">
                <a:latin typeface="Noto Sans KR"/>
                <a:cs typeface="Noto Sans KR"/>
              </a:rPr>
              <a:t> </a:t>
            </a:r>
            <a:r>
              <a:rPr sz="1100" dirty="0">
                <a:latin typeface="Sans Serif Collection"/>
                <a:cs typeface="Sans Serif Collection"/>
              </a:rPr>
              <a:t>’</a:t>
            </a:r>
            <a:r>
              <a:rPr sz="1100" dirty="0">
                <a:latin typeface="Noto Sans KR"/>
                <a:cs typeface="Noto Sans KR"/>
              </a:rPr>
              <a:t>안전성</a:t>
            </a:r>
            <a:r>
              <a:rPr sz="1100" dirty="0">
                <a:latin typeface="Sans Serif Collection"/>
                <a:cs typeface="Sans Serif Collection"/>
              </a:rPr>
              <a:t>(</a:t>
            </a:r>
            <a:r>
              <a:rPr sz="1100" dirty="0">
                <a:latin typeface="Noto Sans KR"/>
                <a:cs typeface="Noto Sans KR"/>
              </a:rPr>
              <a:t>결빙</a:t>
            </a:r>
            <a:r>
              <a:rPr sz="1100" spc="130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방지</a:t>
            </a:r>
            <a:r>
              <a:rPr sz="1100" dirty="0">
                <a:latin typeface="Sans Serif Collection"/>
                <a:cs typeface="Sans Serif Collection"/>
              </a:rPr>
              <a:t>)’</a:t>
            </a:r>
            <a:r>
              <a:rPr sz="1100" spc="5" dirty="0">
                <a:latin typeface="Sans Serif Collection"/>
                <a:cs typeface="Sans Serif Collection"/>
              </a:rPr>
              <a:t> </a:t>
            </a:r>
            <a:r>
              <a:rPr sz="1100" dirty="0">
                <a:latin typeface="Noto Sans KR"/>
                <a:cs typeface="Noto Sans KR"/>
              </a:rPr>
              <a:t>두</a:t>
            </a:r>
            <a:r>
              <a:rPr sz="1100" spc="12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가지를</a:t>
            </a:r>
            <a:r>
              <a:rPr sz="1100" spc="13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모두</a:t>
            </a:r>
            <a:r>
              <a:rPr sz="1100" spc="12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만족해야</a:t>
            </a:r>
            <a:r>
              <a:rPr sz="1100" spc="130" dirty="0">
                <a:latin typeface="Noto Sans KR"/>
                <a:cs typeface="Noto Sans KR"/>
              </a:rPr>
              <a:t> </a:t>
            </a:r>
            <a:r>
              <a:rPr sz="1100" spc="-20" dirty="0">
                <a:latin typeface="Noto Sans KR"/>
                <a:cs typeface="Noto Sans KR"/>
              </a:rPr>
              <a:t>합니다</a:t>
            </a:r>
            <a:r>
              <a:rPr sz="1100" spc="-20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  <a:p>
            <a:pPr marL="358775" indent="-114300">
              <a:lnSpc>
                <a:spcPct val="100000"/>
              </a:lnSpc>
              <a:spcBef>
                <a:spcPts val="930"/>
              </a:spcBef>
              <a:buChar char="-"/>
              <a:tabLst>
                <a:tab pos="359410" algn="l"/>
              </a:tabLst>
            </a:pPr>
            <a:r>
              <a:rPr sz="1100" dirty="0" err="1">
                <a:latin typeface="Noto Sans KR"/>
                <a:cs typeface="Noto Sans KR"/>
              </a:rPr>
              <a:t>제강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슬래그</a:t>
            </a:r>
            <a:r>
              <a:rPr sz="1100" dirty="0">
                <a:latin typeface="Sans Serif Collection"/>
                <a:cs typeface="Sans Serif Collection"/>
              </a:rPr>
              <a:t>/</a:t>
            </a:r>
            <a:r>
              <a:rPr sz="1100" dirty="0" err="1">
                <a:latin typeface="Noto Sans KR"/>
                <a:cs typeface="Noto Sans KR"/>
              </a:rPr>
              <a:t>고강성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포장은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내구성은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우수하나</a:t>
            </a:r>
            <a:r>
              <a:rPr sz="1100" spc="16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겨울철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미끄럼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사고에는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spc="-10" dirty="0">
                <a:latin typeface="Noto Sans KR"/>
                <a:cs typeface="Noto Sans KR"/>
              </a:rPr>
              <a:t>취약합니다</a:t>
            </a:r>
            <a:r>
              <a:rPr sz="1100" spc="-10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  <a:p>
            <a:pPr marL="358775" marR="5080" indent="-114300">
              <a:lnSpc>
                <a:spcPct val="102600"/>
              </a:lnSpc>
              <a:spcBef>
                <a:spcPts val="900"/>
              </a:spcBef>
              <a:buChar char="-"/>
              <a:tabLst>
                <a:tab pos="359410" algn="l"/>
              </a:tabLst>
            </a:pPr>
            <a:r>
              <a:rPr sz="1100" dirty="0" err="1">
                <a:latin typeface="Noto Sans KR"/>
                <a:cs typeface="Noto Sans KR"/>
              </a:rPr>
              <a:t>윈터파브</a:t>
            </a:r>
            <a:r>
              <a:rPr sz="1100" spc="150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포장은</a:t>
            </a:r>
            <a:r>
              <a:rPr sz="1100" spc="15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개질</a:t>
            </a:r>
            <a:r>
              <a:rPr sz="1100" spc="15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아스팔트</a:t>
            </a:r>
            <a:r>
              <a:rPr sz="1100" spc="15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배합을</a:t>
            </a:r>
            <a:r>
              <a:rPr sz="1100" spc="16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통해</a:t>
            </a:r>
            <a:r>
              <a:rPr sz="1100" spc="15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내구성을</a:t>
            </a:r>
            <a:r>
              <a:rPr sz="1100" spc="16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확보하면서도</a:t>
            </a:r>
            <a:r>
              <a:rPr sz="1100" dirty="0">
                <a:latin typeface="Sans Serif Collection"/>
                <a:cs typeface="Sans Serif Collection"/>
              </a:rPr>
              <a:t>,</a:t>
            </a:r>
            <a:r>
              <a:rPr sz="1100" spc="30" dirty="0">
                <a:latin typeface="Sans Serif Collection"/>
                <a:cs typeface="Sans Serif Collection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유일하게</a:t>
            </a:r>
            <a:r>
              <a:rPr sz="1100" spc="150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겨울철</a:t>
            </a:r>
            <a:r>
              <a:rPr sz="1100" spc="150" dirty="0">
                <a:latin typeface="Noto Sans KR"/>
                <a:cs typeface="Noto Sans KR"/>
              </a:rPr>
              <a:t> </a:t>
            </a:r>
            <a:r>
              <a:rPr sz="1100" spc="-25" dirty="0">
                <a:latin typeface="Noto Sans KR"/>
                <a:cs typeface="Noto Sans KR"/>
              </a:rPr>
              <a:t>블랙 </a:t>
            </a:r>
            <a:r>
              <a:rPr sz="1100" dirty="0" err="1">
                <a:latin typeface="Noto Sans KR"/>
                <a:cs typeface="Noto Sans KR"/>
              </a:rPr>
              <a:t>아이스를</a:t>
            </a:r>
            <a:r>
              <a:rPr sz="1100" spc="100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예방</a:t>
            </a:r>
            <a:r>
              <a:rPr lang="en-US" sz="1100" dirty="0">
                <a:latin typeface="Sans Serif Collection"/>
                <a:cs typeface="Sans Serif Collection"/>
              </a:rPr>
              <a:t> </a:t>
            </a:r>
            <a:r>
              <a:rPr sz="1100" dirty="0">
                <a:latin typeface="Noto Sans KR"/>
                <a:cs typeface="Noto Sans KR"/>
              </a:rPr>
              <a:t>할</a:t>
            </a:r>
            <a:r>
              <a:rPr sz="1100" spc="10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수</a:t>
            </a:r>
            <a:r>
              <a:rPr sz="1100" spc="10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있는</a:t>
            </a:r>
            <a:r>
              <a:rPr sz="1100" spc="100" dirty="0">
                <a:latin typeface="Noto Sans KR"/>
                <a:cs typeface="Noto Sans KR"/>
              </a:rPr>
              <a:t> </a:t>
            </a:r>
            <a:r>
              <a:rPr sz="1100" spc="-10" dirty="0">
                <a:latin typeface="Noto Sans KR"/>
                <a:cs typeface="Noto Sans KR"/>
              </a:rPr>
              <a:t>공법입니다</a:t>
            </a:r>
            <a:r>
              <a:rPr sz="1100" spc="-10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  <a:p>
            <a:pPr marL="358775" marR="5080" indent="-114300">
              <a:lnSpc>
                <a:spcPct val="102600"/>
              </a:lnSpc>
              <a:spcBef>
                <a:spcPts val="894"/>
              </a:spcBef>
              <a:buFont typeface="Sans Serif Collection"/>
              <a:buChar char="-"/>
              <a:tabLst>
                <a:tab pos="359410" algn="l"/>
              </a:tabLst>
            </a:pPr>
            <a:r>
              <a:rPr sz="1100" dirty="0">
                <a:latin typeface="Noto Sans KR"/>
                <a:cs typeface="Noto Sans KR"/>
              </a:rPr>
              <a:t>따라서</a:t>
            </a:r>
            <a:r>
              <a:rPr sz="1100" spc="17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시민의</a:t>
            </a:r>
            <a:r>
              <a:rPr sz="1100" spc="18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안전과</a:t>
            </a:r>
            <a:r>
              <a:rPr sz="1100" spc="17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직결되는</a:t>
            </a:r>
            <a:r>
              <a:rPr sz="1100" spc="17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버스정류장</a:t>
            </a:r>
            <a:r>
              <a:rPr sz="1100" spc="180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및</a:t>
            </a:r>
            <a:r>
              <a:rPr sz="1100" spc="17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급커브</a:t>
            </a:r>
            <a:r>
              <a:rPr sz="1100" dirty="0">
                <a:latin typeface="Sans Serif Collection"/>
                <a:cs typeface="Sans Serif Collection"/>
              </a:rPr>
              <a:t>/</a:t>
            </a:r>
            <a:r>
              <a:rPr sz="1100" dirty="0">
                <a:latin typeface="Noto Sans KR"/>
                <a:cs typeface="Noto Sans KR"/>
              </a:rPr>
              <a:t>경사</a:t>
            </a:r>
            <a:r>
              <a:rPr sz="1100" spc="175" dirty="0">
                <a:latin typeface="Noto Sans KR"/>
                <a:cs typeface="Noto Sans KR"/>
              </a:rPr>
              <a:t> </a:t>
            </a:r>
            <a:r>
              <a:rPr sz="1100" dirty="0">
                <a:latin typeface="Noto Sans KR"/>
                <a:cs typeface="Noto Sans KR"/>
              </a:rPr>
              <a:t>구간</a:t>
            </a:r>
            <a:r>
              <a:rPr sz="1100" spc="180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버스전용차로에는</a:t>
            </a:r>
            <a:r>
              <a:rPr sz="1100" spc="175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윈터파브</a:t>
            </a:r>
            <a:r>
              <a:rPr sz="1100" spc="175" dirty="0">
                <a:latin typeface="Noto Sans KR"/>
                <a:cs typeface="Noto Sans KR"/>
              </a:rPr>
              <a:t> </a:t>
            </a:r>
            <a:r>
              <a:rPr sz="1100" spc="-50" dirty="0" err="1">
                <a:latin typeface="Noto Sans KR"/>
                <a:cs typeface="Noto Sans KR"/>
              </a:rPr>
              <a:t>포</a:t>
            </a:r>
            <a:r>
              <a:rPr sz="1100" dirty="0" err="1">
                <a:latin typeface="Noto Sans KR"/>
                <a:cs typeface="Noto Sans KR"/>
              </a:rPr>
              <a:t>장</a:t>
            </a:r>
            <a:r>
              <a:rPr sz="1100" spc="90" dirty="0">
                <a:latin typeface="Noto Sans KR"/>
                <a:cs typeface="Noto Sans KR"/>
              </a:rPr>
              <a:t> </a:t>
            </a:r>
            <a:r>
              <a:rPr sz="1100" dirty="0" err="1">
                <a:latin typeface="Noto Sans KR"/>
                <a:cs typeface="Noto Sans KR"/>
              </a:rPr>
              <a:t>도입이</a:t>
            </a:r>
            <a:r>
              <a:rPr sz="1100" spc="95" dirty="0">
                <a:latin typeface="Noto Sans KR"/>
                <a:cs typeface="Noto Sans KR"/>
              </a:rPr>
              <a:t> </a:t>
            </a:r>
            <a:r>
              <a:rPr sz="1100" spc="-10" dirty="0" err="1">
                <a:latin typeface="Noto Sans KR"/>
                <a:cs typeface="Noto Sans KR"/>
              </a:rPr>
              <a:t>시급</a:t>
            </a:r>
            <a:r>
              <a:rPr lang="en-US" sz="1100" spc="-10" dirty="0">
                <a:latin typeface="Noto Sans KR"/>
                <a:cs typeface="Noto Sans KR"/>
              </a:rPr>
              <a:t> </a:t>
            </a:r>
            <a:r>
              <a:rPr sz="1100" spc="-10" dirty="0" err="1">
                <a:latin typeface="Noto Sans KR"/>
                <a:cs typeface="Noto Sans KR"/>
              </a:rPr>
              <a:t>합니다</a:t>
            </a:r>
            <a:r>
              <a:rPr sz="1100" spc="-10" dirty="0">
                <a:latin typeface="Sans Serif Collection"/>
                <a:cs typeface="Sans Serif Collection"/>
              </a:rPr>
              <a:t>.</a:t>
            </a:r>
            <a:endParaRPr sz="1100" dirty="0">
              <a:latin typeface="Sans Serif Collection"/>
              <a:cs typeface="Sans Serif Collectio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</TotalTime>
  <Words>517</Words>
  <Application>Microsoft Office PowerPoint</Application>
  <PresentationFormat>사용자 지정</PresentationFormat>
  <Paragraphs>89</Paragraphs>
  <Slides>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HeadingPairs>
  <TitlesOfParts>
    <vt:vector size="10" baseType="lpstr">
      <vt:lpstr>Noto Sans KR</vt:lpstr>
      <vt:lpstr>Arial</vt:lpstr>
      <vt:lpstr>Arial Black</vt:lpstr>
      <vt:lpstr>Calibri</vt:lpstr>
      <vt:lpstr>Sans Serif Collection</vt:lpstr>
      <vt:lpstr>Times New Roman</vt:lpstr>
      <vt:lpstr>Office Theme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재연 전</cp:lastModifiedBy>
  <cp:revision>4</cp:revision>
  <dcterms:created xsi:type="dcterms:W3CDTF">2026-01-18T14:12:56Z</dcterms:created>
  <dcterms:modified xsi:type="dcterms:W3CDTF">2026-01-18T22:15:52Z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2026-01-18T00:00:00Z</vt:filetime>
  </property>
  <property fmtid="{D5CDD505-2E9C-101B-9397-08002B2CF9AE}" pid="3" name="Creator">
    <vt:lpwstr>TeX</vt:lpwstr>
  </property>
  <property fmtid="{D5CDD505-2E9C-101B-9397-08002B2CF9AE}" pid="4" name="LastSaved">
    <vt:filetime>2026-01-18T00:00:00Z</vt:filetime>
  </property>
  <property fmtid="{D5CDD505-2E9C-101B-9397-08002B2CF9AE}" pid="5" name="PTEX.FullBanner">
    <vt:lpwstr>This is LuaHBTeX, Version 1.22.0 (TeX Live 2025)</vt:lpwstr>
  </property>
  <property fmtid="{D5CDD505-2E9C-101B-9397-08002B2CF9AE}" pid="6" name="Producer">
    <vt:lpwstr>LuaTeX-1.22.0</vt:lpwstr>
  </property>
</Properties>
</file>